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0" r:id="rId1"/>
  </p:sldMasterIdLst>
  <p:notesMasterIdLst>
    <p:notesMasterId r:id="rId28"/>
  </p:notesMasterIdLst>
  <p:sldIdLst>
    <p:sldId id="257" r:id="rId2"/>
    <p:sldId id="258" r:id="rId3"/>
    <p:sldId id="259" r:id="rId4"/>
    <p:sldId id="260" r:id="rId5"/>
    <p:sldId id="273" r:id="rId6"/>
    <p:sldId id="274" r:id="rId7"/>
    <p:sldId id="275" r:id="rId8"/>
    <p:sldId id="276" r:id="rId9"/>
    <p:sldId id="261" r:id="rId10"/>
    <p:sldId id="263" r:id="rId11"/>
    <p:sldId id="288" r:id="rId12"/>
    <p:sldId id="272" r:id="rId13"/>
    <p:sldId id="265" r:id="rId14"/>
    <p:sldId id="266" r:id="rId15"/>
    <p:sldId id="267" r:id="rId16"/>
    <p:sldId id="268" r:id="rId17"/>
    <p:sldId id="270" r:id="rId18"/>
    <p:sldId id="279" r:id="rId19"/>
    <p:sldId id="280" r:id="rId20"/>
    <p:sldId id="281" r:id="rId21"/>
    <p:sldId id="282" r:id="rId22"/>
    <p:sldId id="283" r:id="rId23"/>
    <p:sldId id="285" r:id="rId24"/>
    <p:sldId id="286" r:id="rId25"/>
    <p:sldId id="278" r:id="rId26"/>
    <p:sldId id="287" r:id="rId27"/>
  </p:sldIdLst>
  <p:sldSz cx="6858000" cy="9144000" type="screen4x3"/>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5D3B"/>
    <a:srgbClr val="5C351B"/>
    <a:srgbClr val="3B1E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99" autoAdjust="0"/>
    <p:restoredTop sz="94660"/>
  </p:normalViewPr>
  <p:slideViewPr>
    <p:cSldViewPr>
      <p:cViewPr>
        <p:scale>
          <a:sx n="100" d="100"/>
          <a:sy n="100" d="100"/>
        </p:scale>
        <p:origin x="216" y="-240"/>
      </p:cViewPr>
      <p:guideLst>
        <p:guide orient="horz" pos="2880"/>
        <p:guide pos="2160"/>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364" cy="511730"/>
          </a:xfrm>
          <a:prstGeom prst="rect">
            <a:avLst/>
          </a:prstGeom>
        </p:spPr>
        <p:txBody>
          <a:bodyPr vert="horz" lIns="94622" tIns="47311" rIns="94622" bIns="47311" rtlCol="0"/>
          <a:lstStyle>
            <a:lvl1pPr algn="l">
              <a:defRPr sz="1200"/>
            </a:lvl1pPr>
          </a:lstStyle>
          <a:p>
            <a:endParaRPr lang="fr-FR" dirty="0"/>
          </a:p>
        </p:txBody>
      </p:sp>
      <p:sp>
        <p:nvSpPr>
          <p:cNvPr id="3" name="Espace réservé de la date 2"/>
          <p:cNvSpPr>
            <a:spLocks noGrp="1"/>
          </p:cNvSpPr>
          <p:nvPr>
            <p:ph type="dt" idx="1"/>
          </p:nvPr>
        </p:nvSpPr>
        <p:spPr>
          <a:xfrm>
            <a:off x="4021294" y="0"/>
            <a:ext cx="3076364" cy="511730"/>
          </a:xfrm>
          <a:prstGeom prst="rect">
            <a:avLst/>
          </a:prstGeom>
        </p:spPr>
        <p:txBody>
          <a:bodyPr vert="horz" lIns="94622" tIns="47311" rIns="94622" bIns="47311" rtlCol="0"/>
          <a:lstStyle>
            <a:lvl1pPr algn="r">
              <a:defRPr sz="1200"/>
            </a:lvl1pPr>
          </a:lstStyle>
          <a:p>
            <a:fld id="{054F8781-FB43-42A3-9CAF-A905E5CF1881}" type="datetimeFigureOut">
              <a:rPr lang="fr-FR" smtClean="0"/>
              <a:t>13/09/2019</a:t>
            </a:fld>
            <a:endParaRPr lang="fr-FR" dirty="0"/>
          </a:p>
        </p:txBody>
      </p:sp>
      <p:sp>
        <p:nvSpPr>
          <p:cNvPr id="4" name="Espace réservé de l'image des diapositives 3"/>
          <p:cNvSpPr>
            <a:spLocks noGrp="1" noRot="1" noChangeAspect="1"/>
          </p:cNvSpPr>
          <p:nvPr>
            <p:ph type="sldImg" idx="2"/>
          </p:nvPr>
        </p:nvSpPr>
        <p:spPr>
          <a:xfrm>
            <a:off x="2111375" y="768350"/>
            <a:ext cx="2876550" cy="3836988"/>
          </a:xfrm>
          <a:prstGeom prst="rect">
            <a:avLst/>
          </a:prstGeom>
          <a:noFill/>
          <a:ln w="12700">
            <a:solidFill>
              <a:prstClr val="black"/>
            </a:solidFill>
          </a:ln>
        </p:spPr>
        <p:txBody>
          <a:bodyPr vert="horz" lIns="94622" tIns="47311" rIns="94622" bIns="47311" rtlCol="0" anchor="ctr"/>
          <a:lstStyle/>
          <a:p>
            <a:endParaRPr lang="fr-FR" dirty="0"/>
          </a:p>
        </p:txBody>
      </p:sp>
      <p:sp>
        <p:nvSpPr>
          <p:cNvPr id="5" name="Espace réservé des commentaires 4"/>
          <p:cNvSpPr>
            <a:spLocks noGrp="1"/>
          </p:cNvSpPr>
          <p:nvPr>
            <p:ph type="body" sz="quarter" idx="3"/>
          </p:nvPr>
        </p:nvSpPr>
        <p:spPr>
          <a:xfrm>
            <a:off x="709930" y="4861442"/>
            <a:ext cx="5679440" cy="4605576"/>
          </a:xfrm>
          <a:prstGeom prst="rect">
            <a:avLst/>
          </a:prstGeom>
        </p:spPr>
        <p:txBody>
          <a:bodyPr vert="horz" lIns="94622" tIns="47311" rIns="94622" bIns="47311"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721107"/>
            <a:ext cx="3076364" cy="511730"/>
          </a:xfrm>
          <a:prstGeom prst="rect">
            <a:avLst/>
          </a:prstGeom>
        </p:spPr>
        <p:txBody>
          <a:bodyPr vert="horz" lIns="94622" tIns="47311" rIns="94622" bIns="47311"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4021294" y="9721107"/>
            <a:ext cx="3076364" cy="511730"/>
          </a:xfrm>
          <a:prstGeom prst="rect">
            <a:avLst/>
          </a:prstGeom>
        </p:spPr>
        <p:txBody>
          <a:bodyPr vert="horz" lIns="94622" tIns="47311" rIns="94622" bIns="47311" rtlCol="0" anchor="b"/>
          <a:lstStyle>
            <a:lvl1pPr algn="r">
              <a:defRPr sz="1200"/>
            </a:lvl1pPr>
          </a:lstStyle>
          <a:p>
            <a:fld id="{E23FD0D6-5137-4C50-8B35-57AA7CAB6BD3}" type="slidenum">
              <a:rPr lang="fr-FR" smtClean="0"/>
              <a:t>‹N°›</a:t>
            </a:fld>
            <a:endParaRPr lang="fr-FR" dirty="0"/>
          </a:p>
        </p:txBody>
      </p:sp>
    </p:spTree>
    <p:extLst>
      <p:ext uri="{BB962C8B-B14F-4D97-AF65-F5344CB8AC3E}">
        <p14:creationId xmlns:p14="http://schemas.microsoft.com/office/powerpoint/2010/main" val="1838861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pPr algn="l" rtl="0"/>
            <a:fld id="{E23FD0D6-5137-4C50-8B35-57AA7CAB6BD3}" type="slidenum">
              <a:rPr/>
              <a:t>3</a:t>
            </a:fld>
            <a:endParaRPr lang="en-GB" dirty="0"/>
          </a:p>
        </p:txBody>
      </p:sp>
    </p:spTree>
    <p:extLst>
      <p:ext uri="{BB962C8B-B14F-4D97-AF65-F5344CB8AC3E}">
        <p14:creationId xmlns:p14="http://schemas.microsoft.com/office/powerpoint/2010/main" val="1314268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857250" y="1496484"/>
            <a:ext cx="5143500" cy="3183467"/>
          </a:xfrm>
        </p:spPr>
        <p:txBody>
          <a:bodyPr anchor="b"/>
          <a:lstStyle>
            <a:lvl1pPr algn="ctr">
              <a:defRPr sz="3375"/>
            </a:lvl1pPr>
          </a:lstStyle>
          <a:p>
            <a:r>
              <a:rPr lang="fr-FR" smtClean="0"/>
              <a:t>Modifiez le style du titre</a:t>
            </a:r>
            <a:endParaRPr lang="fr-FR"/>
          </a:p>
        </p:txBody>
      </p:sp>
      <p:sp>
        <p:nvSpPr>
          <p:cNvPr id="3" name="Sous-titre 2"/>
          <p:cNvSpPr>
            <a:spLocks noGrp="1"/>
          </p:cNvSpPr>
          <p:nvPr>
            <p:ph type="subTitle" idx="1"/>
          </p:nvPr>
        </p:nvSpPr>
        <p:spPr>
          <a:xfrm>
            <a:off x="857250" y="4802717"/>
            <a:ext cx="5143500" cy="2207683"/>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790A4D22-9D49-4F07-8ABA-43C8B75EA908}" type="datetime1">
              <a:rPr lang="fr-FR" smtClean="0"/>
              <a:t>13/09/2019</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CD07188-F3DD-4119-B2D1-6926E99AE574}" type="slidenum">
              <a:rPr lang="fr-FR" smtClean="0"/>
              <a:t>‹N°›</a:t>
            </a:fld>
            <a:endParaRPr lang="fr-FR" dirty="0"/>
          </a:p>
        </p:txBody>
      </p:sp>
    </p:spTree>
    <p:extLst>
      <p:ext uri="{BB962C8B-B14F-4D97-AF65-F5344CB8AC3E}">
        <p14:creationId xmlns:p14="http://schemas.microsoft.com/office/powerpoint/2010/main" val="233550716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1623FFB-E4DF-4C83-8DFD-D5322AA7A93B}" type="datetime1">
              <a:rPr lang="fr-FR" smtClean="0"/>
              <a:t>13/09/2019</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CD07188-F3DD-4119-B2D1-6926E99AE574}" type="slidenum">
              <a:rPr lang="fr-FR" smtClean="0"/>
              <a:t>‹N°›</a:t>
            </a:fld>
            <a:endParaRPr lang="fr-FR" dirty="0"/>
          </a:p>
        </p:txBody>
      </p:sp>
    </p:spTree>
    <p:extLst>
      <p:ext uri="{BB962C8B-B14F-4D97-AF65-F5344CB8AC3E}">
        <p14:creationId xmlns:p14="http://schemas.microsoft.com/office/powerpoint/2010/main" val="1365834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4907756" y="486834"/>
            <a:ext cx="1478756" cy="7749117"/>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71487" y="486834"/>
            <a:ext cx="4350544" cy="7749117"/>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0B6B601-02CB-44C0-B14B-42478FC64DA9}" type="datetime1">
              <a:rPr lang="fr-FR" smtClean="0"/>
              <a:t>13/09/2019</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CD07188-F3DD-4119-B2D1-6926E99AE574}" type="slidenum">
              <a:rPr lang="fr-FR" smtClean="0"/>
              <a:t>‹N°›</a:t>
            </a:fld>
            <a:endParaRPr lang="fr-FR" dirty="0"/>
          </a:p>
        </p:txBody>
      </p:sp>
    </p:spTree>
    <p:extLst>
      <p:ext uri="{BB962C8B-B14F-4D97-AF65-F5344CB8AC3E}">
        <p14:creationId xmlns:p14="http://schemas.microsoft.com/office/powerpoint/2010/main" val="3757582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4D6454A-B4B8-4508-AD8E-F950215971EC}" type="datetime1">
              <a:rPr lang="fr-FR" smtClean="0"/>
              <a:t>13/09/2019</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CD07188-F3DD-4119-B2D1-6926E99AE574}" type="slidenum">
              <a:rPr lang="fr-FR" smtClean="0"/>
              <a:t>‹N°›</a:t>
            </a:fld>
            <a:endParaRPr lang="fr-FR" dirty="0"/>
          </a:p>
        </p:txBody>
      </p:sp>
    </p:spTree>
    <p:extLst>
      <p:ext uri="{BB962C8B-B14F-4D97-AF65-F5344CB8AC3E}">
        <p14:creationId xmlns:p14="http://schemas.microsoft.com/office/powerpoint/2010/main" val="411972649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467916" y="2279652"/>
            <a:ext cx="5915025" cy="3803649"/>
          </a:xfrm>
        </p:spPr>
        <p:txBody>
          <a:bodyPr anchor="b"/>
          <a:lstStyle>
            <a:lvl1pPr>
              <a:defRPr sz="3375"/>
            </a:lvl1pPr>
          </a:lstStyle>
          <a:p>
            <a:r>
              <a:rPr lang="fr-FR" smtClean="0"/>
              <a:t>Modifiez le style du titre</a:t>
            </a:r>
            <a:endParaRPr lang="fr-FR"/>
          </a:p>
        </p:txBody>
      </p:sp>
      <p:sp>
        <p:nvSpPr>
          <p:cNvPr id="3" name="Espace réservé du texte 2"/>
          <p:cNvSpPr>
            <a:spLocks noGrp="1"/>
          </p:cNvSpPr>
          <p:nvPr>
            <p:ph type="body" idx="1"/>
          </p:nvPr>
        </p:nvSpPr>
        <p:spPr>
          <a:xfrm>
            <a:off x="467916" y="6119285"/>
            <a:ext cx="5915025" cy="2000249"/>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D4EBDAD8-E1EA-4F10-BC9E-AF020AB9DEB1}" type="datetime1">
              <a:rPr lang="fr-FR" smtClean="0"/>
              <a:t>13/09/2019</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CD07188-F3DD-4119-B2D1-6926E99AE574}" type="slidenum">
              <a:rPr lang="fr-FR" smtClean="0"/>
              <a:t>‹N°›</a:t>
            </a:fld>
            <a:endParaRPr lang="fr-FR" dirty="0"/>
          </a:p>
        </p:txBody>
      </p:sp>
    </p:spTree>
    <p:extLst>
      <p:ext uri="{BB962C8B-B14F-4D97-AF65-F5344CB8AC3E}">
        <p14:creationId xmlns:p14="http://schemas.microsoft.com/office/powerpoint/2010/main" val="4226984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71488" y="2434167"/>
            <a:ext cx="2914650" cy="5801784"/>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3471863" y="2434167"/>
            <a:ext cx="2914650" cy="5801784"/>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EB83E4FA-5158-40F1-84E3-C3463A05D1EA}" type="datetime1">
              <a:rPr lang="fr-FR" smtClean="0"/>
              <a:t>13/09/2019</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CD07188-F3DD-4119-B2D1-6926E99AE574}" type="slidenum">
              <a:rPr lang="fr-FR" smtClean="0"/>
              <a:t>‹N°›</a:t>
            </a:fld>
            <a:endParaRPr lang="fr-FR" dirty="0"/>
          </a:p>
        </p:txBody>
      </p:sp>
    </p:spTree>
    <p:extLst>
      <p:ext uri="{BB962C8B-B14F-4D97-AF65-F5344CB8AC3E}">
        <p14:creationId xmlns:p14="http://schemas.microsoft.com/office/powerpoint/2010/main" val="1132141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72381" y="486834"/>
            <a:ext cx="5915025" cy="1767417"/>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472381" y="2241551"/>
            <a:ext cx="2901255" cy="1098549"/>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fr-FR" smtClean="0"/>
              <a:t>Modifier les styles du texte du masque</a:t>
            </a:r>
          </a:p>
        </p:txBody>
      </p:sp>
      <p:sp>
        <p:nvSpPr>
          <p:cNvPr id="4" name="Espace réservé du contenu 3"/>
          <p:cNvSpPr>
            <a:spLocks noGrp="1"/>
          </p:cNvSpPr>
          <p:nvPr>
            <p:ph sz="half" idx="2"/>
          </p:nvPr>
        </p:nvSpPr>
        <p:spPr>
          <a:xfrm>
            <a:off x="472381" y="3340100"/>
            <a:ext cx="2901255" cy="4912784"/>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3471863" y="2241551"/>
            <a:ext cx="2915543" cy="1098549"/>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fr-FR" smtClean="0"/>
              <a:t>Modifier les styles du texte du masque</a:t>
            </a:r>
          </a:p>
        </p:txBody>
      </p:sp>
      <p:sp>
        <p:nvSpPr>
          <p:cNvPr id="6" name="Espace réservé du contenu 5"/>
          <p:cNvSpPr>
            <a:spLocks noGrp="1"/>
          </p:cNvSpPr>
          <p:nvPr>
            <p:ph sz="quarter" idx="4"/>
          </p:nvPr>
        </p:nvSpPr>
        <p:spPr>
          <a:xfrm>
            <a:off x="3471863" y="3340100"/>
            <a:ext cx="2915543" cy="4912784"/>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5D96B6DF-5854-46A2-9C37-BBE04EF5C04D}" type="datetime1">
              <a:rPr lang="fr-FR" smtClean="0"/>
              <a:t>13/09/2019</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BCD07188-F3DD-4119-B2D1-6926E99AE574}" type="slidenum">
              <a:rPr lang="fr-FR" smtClean="0"/>
              <a:t>‹N°›</a:t>
            </a:fld>
            <a:endParaRPr lang="fr-FR" dirty="0"/>
          </a:p>
        </p:txBody>
      </p:sp>
    </p:spTree>
    <p:extLst>
      <p:ext uri="{BB962C8B-B14F-4D97-AF65-F5344CB8AC3E}">
        <p14:creationId xmlns:p14="http://schemas.microsoft.com/office/powerpoint/2010/main" val="180991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A534BD09-A4DC-4D00-9180-85CDF7A77210}" type="datetime1">
              <a:rPr lang="fr-FR" smtClean="0"/>
              <a:t>13/09/2019</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BCD07188-F3DD-4119-B2D1-6926E99AE574}" type="slidenum">
              <a:rPr lang="fr-FR" smtClean="0"/>
              <a:t>‹N°›</a:t>
            </a:fld>
            <a:endParaRPr lang="fr-FR" dirty="0"/>
          </a:p>
        </p:txBody>
      </p:sp>
    </p:spTree>
    <p:extLst>
      <p:ext uri="{BB962C8B-B14F-4D97-AF65-F5344CB8AC3E}">
        <p14:creationId xmlns:p14="http://schemas.microsoft.com/office/powerpoint/2010/main" val="3009936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0A7ECA8-5486-46E2-8F92-09BA1B7C0E9E}" type="datetime1">
              <a:rPr lang="fr-FR" smtClean="0"/>
              <a:t>13/09/2019</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BCD07188-F3DD-4119-B2D1-6926E99AE574}" type="slidenum">
              <a:rPr lang="fr-FR" smtClean="0"/>
              <a:t>‹N°›</a:t>
            </a:fld>
            <a:endParaRPr lang="fr-FR" dirty="0"/>
          </a:p>
        </p:txBody>
      </p:sp>
    </p:spTree>
    <p:extLst>
      <p:ext uri="{BB962C8B-B14F-4D97-AF65-F5344CB8AC3E}">
        <p14:creationId xmlns:p14="http://schemas.microsoft.com/office/powerpoint/2010/main" val="1470633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72381" y="609600"/>
            <a:ext cx="2211883" cy="2133600"/>
          </a:xfrm>
        </p:spPr>
        <p:txBody>
          <a:bodyPr anchor="b"/>
          <a:lstStyle>
            <a:lvl1pPr>
              <a:defRPr sz="1800"/>
            </a:lvl1pPr>
          </a:lstStyle>
          <a:p>
            <a:r>
              <a:rPr lang="fr-FR" smtClean="0"/>
              <a:t>Modifiez le style du titre</a:t>
            </a:r>
            <a:endParaRPr lang="fr-FR"/>
          </a:p>
        </p:txBody>
      </p:sp>
      <p:sp>
        <p:nvSpPr>
          <p:cNvPr id="3" name="Espace réservé du contenu 2"/>
          <p:cNvSpPr>
            <a:spLocks noGrp="1"/>
          </p:cNvSpPr>
          <p:nvPr>
            <p:ph idx="1"/>
          </p:nvPr>
        </p:nvSpPr>
        <p:spPr>
          <a:xfrm>
            <a:off x="2915543" y="1316567"/>
            <a:ext cx="3471863" cy="6498167"/>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72381" y="2743200"/>
            <a:ext cx="2211883" cy="508211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AEDBB831-74FC-4AFC-9BA4-C2B8A372CE4E}" type="datetime1">
              <a:rPr lang="fr-FR" smtClean="0"/>
              <a:t>13/09/2019</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CD07188-F3DD-4119-B2D1-6926E99AE574}" type="slidenum">
              <a:rPr lang="fr-FR" smtClean="0"/>
              <a:t>‹N°›</a:t>
            </a:fld>
            <a:endParaRPr lang="fr-FR" dirty="0"/>
          </a:p>
        </p:txBody>
      </p:sp>
    </p:spTree>
    <p:extLst>
      <p:ext uri="{BB962C8B-B14F-4D97-AF65-F5344CB8AC3E}">
        <p14:creationId xmlns:p14="http://schemas.microsoft.com/office/powerpoint/2010/main" val="3346688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72381" y="609600"/>
            <a:ext cx="2211883" cy="2133600"/>
          </a:xfrm>
        </p:spPr>
        <p:txBody>
          <a:bodyPr anchor="b"/>
          <a:lstStyle>
            <a:lvl1pPr>
              <a:defRPr sz="1800"/>
            </a:lvl1pPr>
          </a:lstStyle>
          <a:p>
            <a:r>
              <a:rPr lang="fr-FR" smtClean="0"/>
              <a:t>Modifiez le style du titre</a:t>
            </a:r>
            <a:endParaRPr lang="fr-FR"/>
          </a:p>
        </p:txBody>
      </p:sp>
      <p:sp>
        <p:nvSpPr>
          <p:cNvPr id="3" name="Espace réservé pour une image  2"/>
          <p:cNvSpPr>
            <a:spLocks noGrp="1"/>
          </p:cNvSpPr>
          <p:nvPr>
            <p:ph type="pic" idx="1"/>
          </p:nvPr>
        </p:nvSpPr>
        <p:spPr>
          <a:xfrm>
            <a:off x="2915543" y="1316567"/>
            <a:ext cx="3471863" cy="6498167"/>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fr-FR" dirty="0"/>
          </a:p>
        </p:txBody>
      </p:sp>
      <p:sp>
        <p:nvSpPr>
          <p:cNvPr id="4" name="Espace réservé du texte 3"/>
          <p:cNvSpPr>
            <a:spLocks noGrp="1"/>
          </p:cNvSpPr>
          <p:nvPr>
            <p:ph type="body" sz="half" idx="2"/>
          </p:nvPr>
        </p:nvSpPr>
        <p:spPr>
          <a:xfrm>
            <a:off x="472381" y="2743200"/>
            <a:ext cx="2211883" cy="508211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ACC48A61-9BF3-4508-B640-FD06FABB717D}" type="datetime1">
              <a:rPr lang="fr-FR" smtClean="0"/>
              <a:t>13/09/2019</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CD07188-F3DD-4119-B2D1-6926E99AE574}" type="slidenum">
              <a:rPr lang="fr-FR" smtClean="0"/>
              <a:t>‹N°›</a:t>
            </a:fld>
            <a:endParaRPr lang="fr-FR" dirty="0"/>
          </a:p>
        </p:txBody>
      </p:sp>
    </p:spTree>
    <p:extLst>
      <p:ext uri="{BB962C8B-B14F-4D97-AF65-F5344CB8AC3E}">
        <p14:creationId xmlns:p14="http://schemas.microsoft.com/office/powerpoint/2010/main" val="3707405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71488" y="486834"/>
            <a:ext cx="5915025" cy="1767417"/>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71488" y="8475134"/>
            <a:ext cx="1543050" cy="486833"/>
          </a:xfrm>
          <a:prstGeom prst="rect">
            <a:avLst/>
          </a:prstGeom>
        </p:spPr>
        <p:txBody>
          <a:bodyPr vert="horz" lIns="91440" tIns="45720" rIns="91440" bIns="45720" rtlCol="0" anchor="ctr"/>
          <a:lstStyle>
            <a:lvl1pPr algn="l">
              <a:defRPr sz="675">
                <a:solidFill>
                  <a:schemeClr val="tx1">
                    <a:tint val="75000"/>
                  </a:schemeClr>
                </a:solidFill>
              </a:defRPr>
            </a:lvl1pPr>
          </a:lstStyle>
          <a:p>
            <a:fld id="{7B86E331-BE5B-4255-ACC3-749AD626BB38}" type="datetime1">
              <a:rPr lang="fr-FR" smtClean="0"/>
              <a:t>13/09/2019</a:t>
            </a:fld>
            <a:endParaRPr lang="fr-FR" dirty="0"/>
          </a:p>
        </p:txBody>
      </p:sp>
      <p:sp>
        <p:nvSpPr>
          <p:cNvPr id="5" name="Espace réservé du pied de page 4"/>
          <p:cNvSpPr>
            <a:spLocks noGrp="1"/>
          </p:cNvSpPr>
          <p:nvPr>
            <p:ph type="ftr" sz="quarter" idx="3"/>
          </p:nvPr>
        </p:nvSpPr>
        <p:spPr>
          <a:xfrm>
            <a:off x="2271713" y="8475134"/>
            <a:ext cx="2314575" cy="486833"/>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4843463" y="8475134"/>
            <a:ext cx="1543050" cy="486833"/>
          </a:xfrm>
          <a:prstGeom prst="rect">
            <a:avLst/>
          </a:prstGeom>
        </p:spPr>
        <p:txBody>
          <a:bodyPr vert="horz" lIns="91440" tIns="45720" rIns="91440" bIns="45720" rtlCol="0" anchor="ctr"/>
          <a:lstStyle>
            <a:lvl1pPr algn="r">
              <a:defRPr sz="675">
                <a:solidFill>
                  <a:schemeClr val="tx1">
                    <a:tint val="75000"/>
                  </a:schemeClr>
                </a:solidFill>
              </a:defRPr>
            </a:lvl1pPr>
          </a:lstStyle>
          <a:p>
            <a:fld id="{BCD07188-F3DD-4119-B2D1-6926E99AE574}" type="slidenum">
              <a:rPr lang="fr-FR" smtClean="0"/>
              <a:t>‹N°›</a:t>
            </a:fld>
            <a:endParaRPr lang="fr-FR" dirty="0"/>
          </a:p>
        </p:txBody>
      </p:sp>
      <p:pic>
        <p:nvPicPr>
          <p:cNvPr id="9" name="Image 8" descr="D:\Documents\Modèles - Visuels\Footer-Flash-et-Com.jpg"/>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7704856"/>
            <a:ext cx="6858000" cy="1475656"/>
          </a:xfrm>
          <a:prstGeom prst="rect">
            <a:avLst/>
          </a:prstGeom>
          <a:noFill/>
          <a:ln>
            <a:noFill/>
          </a:ln>
        </p:spPr>
      </p:pic>
      <p:pic>
        <p:nvPicPr>
          <p:cNvPr id="7" name="Image 6"/>
          <p:cNvPicPr>
            <a:picLocks noChangeAspect="1"/>
          </p:cNvPicPr>
          <p:nvPr userDrawn="1"/>
        </p:nvPicPr>
        <p:blipFill rotWithShape="1">
          <a:blip r:embed="rId14" cstate="print">
            <a:lum bright="70000" contrast="-70000"/>
            <a:extLst>
              <a:ext uri="{28A0092B-C50C-407E-A947-70E740481C1C}">
                <a14:useLocalDpi xmlns:a14="http://schemas.microsoft.com/office/drawing/2010/main" val="0"/>
              </a:ext>
            </a:extLst>
          </a:blip>
          <a:srcRect r="40468"/>
          <a:stretch/>
        </p:blipFill>
        <p:spPr>
          <a:xfrm>
            <a:off x="0" y="-5747"/>
            <a:ext cx="6885384" cy="7710603"/>
          </a:xfrm>
          <a:prstGeom prst="rect">
            <a:avLst/>
          </a:prstGeom>
        </p:spPr>
      </p:pic>
    </p:spTree>
    <p:extLst>
      <p:ext uri="{BB962C8B-B14F-4D97-AF65-F5344CB8AC3E}">
        <p14:creationId xmlns:p14="http://schemas.microsoft.com/office/powerpoint/2010/main" val="3796307784"/>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iming>
    <p:tnLst>
      <p:par>
        <p:cTn id="1" dur="indefinite" restart="never" nodeType="tmRoot"/>
      </p:par>
    </p:tnLst>
  </p:timing>
  <p:hf sldNum="0" hdr="0" ftr="0" dt="0"/>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mailto:avatrican@gouv.mc" TargetMode="External"/><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hyperlink" Target="mailto:slaforest@gouv.mc"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avatrican@gouv.mc" TargetMode="External"/><Relationship Id="rId2" Type="http://schemas.openxmlformats.org/officeDocument/2006/relationships/hyperlink" Target="mailto:monacobasket@monaco.mc" TargetMode="External"/><Relationship Id="rId1" Type="http://schemas.openxmlformats.org/officeDocument/2006/relationships/slideLayout" Target="../slideLayouts/slideLayout2.xml"/><Relationship Id="rId4" Type="http://schemas.openxmlformats.org/officeDocument/2006/relationships/hyperlink" Target="mailto:slaforest@gouv.mc"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 Id="rId9" Type="http://schemas.openxmlformats.org/officeDocument/2006/relationships/image" Target="../media/image37.jpg"/></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9.jpg"/><Relationship Id="rId2" Type="http://schemas.openxmlformats.org/officeDocument/2006/relationships/image" Target="../media/image44.jpg"/><Relationship Id="rId1" Type="http://schemas.openxmlformats.org/officeDocument/2006/relationships/slideLayout" Target="../slideLayouts/slideLayout7.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2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7.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2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7.xml"/><Relationship Id="rId5" Type="http://schemas.openxmlformats.org/officeDocument/2006/relationships/image" Target="../media/image63.jpg"/><Relationship Id="rId4" Type="http://schemas.openxmlformats.org/officeDocument/2006/relationships/image" Target="../media/image62.jpg"/></Relationships>
</file>

<file path=ppt/slides/_rels/slide23.xml.rels><?xml version="1.0" encoding="UTF-8" standalone="yes"?>
<Relationships xmlns="http://schemas.openxmlformats.org/package/2006/relationships"><Relationship Id="rId3" Type="http://schemas.openxmlformats.org/officeDocument/2006/relationships/image" Target="../media/image65.jpg"/><Relationship Id="rId7" Type="http://schemas.openxmlformats.org/officeDocument/2006/relationships/image" Target="../media/image69.jp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jpg"/></Relationships>
</file>

<file path=ppt/slides/_rels/slide2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7.xml"/><Relationship Id="rId4" Type="http://schemas.openxmlformats.org/officeDocument/2006/relationships/image" Target="../media/image72.jpg"/></Relationships>
</file>

<file path=ppt/slides/_rels/slide25.xml.rels><?xml version="1.0" encoding="UTF-8" standalone="yes"?>
<Relationships xmlns="http://schemas.openxmlformats.org/package/2006/relationships"><Relationship Id="rId3" Type="http://schemas.openxmlformats.org/officeDocument/2006/relationships/image" Target="../media/image73.jpg"/><Relationship Id="rId7" Type="http://schemas.openxmlformats.org/officeDocument/2006/relationships/image" Target="../media/image77.jp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s>
</file>

<file path=ppt/slides/_rels/slide26.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image" Target="../media/image79.jpg"/><Relationship Id="rId7" Type="http://schemas.openxmlformats.org/officeDocument/2006/relationships/image" Target="../media/image83.jpg"/><Relationship Id="rId2" Type="http://schemas.openxmlformats.org/officeDocument/2006/relationships/image" Target="../media/image78.jpg"/><Relationship Id="rId1" Type="http://schemas.openxmlformats.org/officeDocument/2006/relationships/slideLayout" Target="../slideLayouts/slideLayout7.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image" Target="../media/image80.jp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jpeg"/></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cstate="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l="7700" r="16700"/>
          <a:stretch/>
        </p:blipFill>
        <p:spPr>
          <a:xfrm rot="16200000">
            <a:off x="-459431" y="422919"/>
            <a:ext cx="7776865" cy="6857999"/>
          </a:xfrm>
          <a:prstGeom prst="rect">
            <a:avLst/>
          </a:prstGeom>
          <a:effectLst>
            <a:outerShdw blurRad="1219200" dist="50800" dir="5400000" algn="ctr" rotWithShape="0">
              <a:srgbClr val="000000">
                <a:alpha val="43137"/>
              </a:srgbClr>
            </a:outerShdw>
            <a:reflection endPos="0" dist="50800" dir="5400000" sy="-100000" algn="bl" rotWithShape="0"/>
          </a:effectLst>
        </p:spPr>
      </p:pic>
      <p:pic>
        <p:nvPicPr>
          <p:cNvPr id="10" name="Image 9" descr="D:\Documents\Modèles - Visuels\Footer-Flash-et-Com.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1" y="7704348"/>
            <a:ext cx="6877223" cy="1475656"/>
          </a:xfrm>
          <a:prstGeom prst="rect">
            <a:avLst/>
          </a:prstGeom>
          <a:noFill/>
          <a:ln>
            <a:noFill/>
          </a:ln>
        </p:spPr>
      </p:pic>
      <p:sp>
        <p:nvSpPr>
          <p:cNvPr id="7" name="Titre 1"/>
          <p:cNvSpPr>
            <a:spLocks noGrp="1"/>
          </p:cNvSpPr>
          <p:nvPr>
            <p:ph type="title"/>
          </p:nvPr>
        </p:nvSpPr>
        <p:spPr>
          <a:xfrm>
            <a:off x="0" y="1681494"/>
            <a:ext cx="6858000" cy="514242"/>
          </a:xfrm>
        </p:spPr>
        <p:txBody>
          <a:bodyPr>
            <a:normAutofit/>
          </a:bodyPr>
          <a:lstStyle/>
          <a:p>
            <a:pPr algn="ctr" rtl="0"/>
            <a:r>
              <a:rPr lang="en-GB" sz="2400" b="1" i="0" u="none" baseline="0" dirty="0">
                <a:solidFill>
                  <a:schemeClr val="bg1"/>
                </a:solidFill>
                <a:effectLst>
                  <a:outerShdw blurRad="63500" dist="50800" dir="13500000" sx="0" sy="0">
                    <a:srgbClr val="000000">
                      <a:alpha val="50000"/>
                    </a:srgbClr>
                  </a:outerShdw>
                </a:effectLst>
                <a:latin typeface="+mn-lt"/>
                <a:ea typeface="Cambria" panose="02040503050406030204" pitchFamily="18" charset="0"/>
              </a:rPr>
              <a:t>2019/2020 SEASON</a:t>
            </a:r>
            <a:endParaRPr lang="en-GB" sz="2400" dirty="0">
              <a:solidFill>
                <a:schemeClr val="bg1"/>
              </a:solidFill>
              <a:latin typeface="+mn-lt"/>
              <a:ea typeface="Cambria" panose="02040503050406030204" pitchFamily="18" charset="0"/>
            </a:endParaRPr>
          </a:p>
        </p:txBody>
      </p:sp>
      <p:sp>
        <p:nvSpPr>
          <p:cNvPr id="8" name="Rectangle 7"/>
          <p:cNvSpPr/>
          <p:nvPr/>
        </p:nvSpPr>
        <p:spPr>
          <a:xfrm>
            <a:off x="0" y="2186444"/>
            <a:ext cx="6858000" cy="369332"/>
          </a:xfrm>
          <a:prstGeom prst="rect">
            <a:avLst/>
          </a:prstGeom>
        </p:spPr>
        <p:txBody>
          <a:bodyPr wrap="square">
            <a:spAutoFit/>
          </a:bodyPr>
          <a:lstStyle/>
          <a:p>
            <a:pPr algn="ctr" rtl="0"/>
            <a:r>
              <a:rPr lang="en-GB" b="1" i="0" u="none" baseline="0" dirty="0">
                <a:solidFill>
                  <a:schemeClr val="bg1"/>
                </a:solidFill>
                <a:ea typeface="Cambria" panose="02040503050406030204" pitchFamily="18" charset="0"/>
              </a:rPr>
              <a:t>Monaco, 10 September 2019 </a:t>
            </a:r>
            <a:r>
              <a:rPr lang="en-GB" b="1" i="0" u="none" baseline="0" dirty="0" smtClean="0">
                <a:solidFill>
                  <a:schemeClr val="bg1"/>
                </a:solidFill>
                <a:ea typeface="Cambria" panose="02040503050406030204" pitchFamily="18" charset="0"/>
              </a:rPr>
              <a:t>– </a:t>
            </a:r>
            <a:r>
              <a:rPr lang="en-GB" b="1" i="1" u="none" baseline="0" dirty="0" smtClean="0">
                <a:solidFill>
                  <a:schemeClr val="bg1"/>
                </a:solidFill>
                <a:ea typeface="Cambria" panose="02040503050406030204" pitchFamily="18" charset="0"/>
              </a:rPr>
              <a:t>Gaston Médecin Hall</a:t>
            </a:r>
            <a:endParaRPr lang="en-GB" b="1" dirty="0">
              <a:solidFill>
                <a:schemeClr val="bg1"/>
              </a:solidFill>
              <a:ea typeface="Cambria" panose="02040503050406030204" pitchFamily="18" charset="0"/>
            </a:endParaRPr>
          </a:p>
        </p:txBody>
      </p:sp>
      <p:sp>
        <p:nvSpPr>
          <p:cNvPr id="13" name="Rectangle 12"/>
          <p:cNvSpPr/>
          <p:nvPr/>
        </p:nvSpPr>
        <p:spPr>
          <a:xfrm>
            <a:off x="0" y="323528"/>
            <a:ext cx="6858000" cy="1323439"/>
          </a:xfrm>
          <a:prstGeom prst="rect">
            <a:avLst/>
          </a:prstGeom>
        </p:spPr>
        <p:txBody>
          <a:bodyPr wrap="square">
            <a:spAutoFit/>
          </a:bodyPr>
          <a:lstStyle/>
          <a:p>
            <a:pPr algn="ctr" rtl="0"/>
            <a:r>
              <a:rPr lang="en-GB" sz="4000" b="1" i="0" u="none" baseline="0" dirty="0">
                <a:ln w="18415" cmpd="sng">
                  <a:solidFill>
                    <a:schemeClr val="bg1"/>
                  </a:solidFill>
                  <a:prstDash val="solid"/>
                </a:ln>
                <a:solidFill>
                  <a:schemeClr val="bg1"/>
                </a:solidFill>
              </a:rPr>
              <a:t>PRE-SEASON </a:t>
            </a:r>
          </a:p>
          <a:p>
            <a:pPr algn="ctr" rtl="0"/>
            <a:r>
              <a:rPr lang="en-GB" sz="4000" b="1" i="0" u="none" baseline="0" dirty="0">
                <a:ln w="18415" cmpd="sng">
                  <a:solidFill>
                    <a:schemeClr val="bg1"/>
                  </a:solidFill>
                  <a:prstDash val="solid"/>
                </a:ln>
                <a:solidFill>
                  <a:schemeClr val="bg1"/>
                </a:solidFill>
              </a:rPr>
              <a:t>PRESS CONFERENCE</a:t>
            </a:r>
          </a:p>
        </p:txBody>
      </p:sp>
      <p:pic>
        <p:nvPicPr>
          <p:cNvPr id="9" name="Image 8" descr="C:\Users\slaforest\Desktop\Logos roca team jpeg.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4824" y="2915816"/>
            <a:ext cx="3163857" cy="4094403"/>
          </a:xfrm>
          <a:prstGeom prst="rect">
            <a:avLst/>
          </a:prstGeom>
          <a:noFill/>
          <a:ln>
            <a:noFill/>
          </a:ln>
        </p:spPr>
      </p:pic>
      <p:sp>
        <p:nvSpPr>
          <p:cNvPr id="11" name="Rectangle 10"/>
          <p:cNvSpPr/>
          <p:nvPr/>
        </p:nvSpPr>
        <p:spPr>
          <a:xfrm>
            <a:off x="-6533" y="7668344"/>
            <a:ext cx="6866570" cy="72008"/>
          </a:xfrm>
          <a:prstGeom prst="rect">
            <a:avLst/>
          </a:prstGeom>
          <a:solidFill>
            <a:srgbClr val="FE5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Tree>
    <p:extLst>
      <p:ext uri="{BB962C8B-B14F-4D97-AF65-F5344CB8AC3E}">
        <p14:creationId xmlns:p14="http://schemas.microsoft.com/office/powerpoint/2010/main" val="8200629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64704" y="1782608"/>
            <a:ext cx="6093296" cy="363153"/>
          </a:xfrm>
        </p:spPr>
        <p:txBody>
          <a:bodyPr>
            <a:normAutofit/>
          </a:bodyPr>
          <a:lstStyle/>
          <a:p>
            <a:pPr marL="0" indent="0" algn="l" rtl="0">
              <a:buNone/>
            </a:pPr>
            <a:r>
              <a:rPr lang="en-GB" sz="1400" b="1" i="1" u="none" baseline="0" dirty="0"/>
              <a:t>HOW HAVE YOU BEEN FEELING SINCE YOUR ARRIVAL IN THE PRINCIPALITY?</a:t>
            </a:r>
          </a:p>
        </p:txBody>
      </p:sp>
      <p:sp>
        <p:nvSpPr>
          <p:cNvPr id="2" name="ZoneTexte 1"/>
          <p:cNvSpPr txBox="1"/>
          <p:nvPr/>
        </p:nvSpPr>
        <p:spPr>
          <a:xfrm>
            <a:off x="260648" y="2145761"/>
            <a:ext cx="6336704" cy="160043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just" rtl="0"/>
            <a:r>
              <a:rPr lang="en-GB" sz="1400" b="0" i="0" u="none" baseline="0" dirty="0">
                <a:ea typeface="Cambria" panose="02040503050406030204" pitchFamily="18" charset="0"/>
              </a:rPr>
              <a:t>From the outset, I’ve been really happy to be working at AS Monaco. I was immediately made to feel very welcome. Working with a club that is ambitious and aspires to grow and achieve top-class results is very motivating. I could have coached a EuroLeague team, but I was attracted to the Roca Team project straight away. And why shouldn’t I compete in the EuroLeague with AS Monaco one day? For now, we’re in the EuroCup. It’s a tough competition which requires a huge amount of effort, and we’re going to do everything we can to put in a good performance there.</a:t>
            </a:r>
            <a:endParaRPr lang="en-GB" sz="1400" dirty="0">
              <a:ea typeface="Cambria" panose="02040503050406030204" pitchFamily="18" charset="0"/>
            </a:endParaRPr>
          </a:p>
        </p:txBody>
      </p:sp>
      <p:sp>
        <p:nvSpPr>
          <p:cNvPr id="13" name="ZoneTexte 12"/>
          <p:cNvSpPr txBox="1"/>
          <p:nvPr/>
        </p:nvSpPr>
        <p:spPr>
          <a:xfrm>
            <a:off x="260648" y="4702075"/>
            <a:ext cx="6336704" cy="224676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just" rtl="0"/>
            <a:r>
              <a:rPr lang="en-GB" sz="1400" b="0" i="0" u="none" baseline="0" dirty="0">
                <a:ea typeface="Cambria" panose="02040503050406030204" pitchFamily="18" charset="0"/>
              </a:rPr>
              <a:t>First and foremost, all of the players recruited have great personalities. Going beyond basketball, they are supposed to be strong individuals. It’s a completely new team. They need to adapt to certain rules, make a certain contribution and play as a team, not individually, which is the worst possible approach. We want everyone to feel invested and important, with each player playing for his teammates. That’s the main rule. Individual statistics do not offer a path to victory; the most important thing is to have a good defence and an effective team. We are making progress every day. The basics are extremely important, and it’s essential to work on those all the time. The key thing, now, aside from tactics, is team cohesion.</a:t>
            </a:r>
          </a:p>
        </p:txBody>
      </p:sp>
      <p:sp>
        <p:nvSpPr>
          <p:cNvPr id="8" name="Titre 1"/>
          <p:cNvSpPr txBox="1">
            <a:spLocks/>
          </p:cNvSpPr>
          <p:nvPr/>
        </p:nvSpPr>
        <p:spPr>
          <a:xfrm>
            <a:off x="5326" y="323528"/>
            <a:ext cx="6852674" cy="628776"/>
          </a:xfrm>
          <a:prstGeom prst="rect">
            <a:avLst/>
          </a:prstGeom>
          <a:solidFill>
            <a:srgbClr val="5C351B"/>
          </a:solidFill>
        </p:spPr>
        <p:txBody>
          <a:bodyPr vert="horz" lIns="91440" tIns="45720" rIns="91440" bIns="45720" rtlCol="0" anchor="ctr">
            <a:normAutofit fontScale="85000" lnSpcReduction="100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rtl="0"/>
            <a:r>
              <a:rPr lang="en-GB" sz="2800" b="1" i="0" u="none" spc="300" baseline="0" dirty="0">
                <a:solidFill>
                  <a:schemeClr val="bg1"/>
                </a:solidFill>
                <a:latin typeface="+mn-lt"/>
              </a:rPr>
              <a:t>QUESTIONS FOR COACH SASA OBRADOVIC</a:t>
            </a:r>
          </a:p>
        </p:txBody>
      </p:sp>
      <p:sp>
        <p:nvSpPr>
          <p:cNvPr id="9" name="Rectangle 8"/>
          <p:cNvSpPr/>
          <p:nvPr/>
        </p:nvSpPr>
        <p:spPr>
          <a:xfrm>
            <a:off x="-8570" y="7668344"/>
            <a:ext cx="6866570" cy="72008"/>
          </a:xfrm>
          <a:prstGeom prst="rect">
            <a:avLst/>
          </a:prstGeom>
          <a:solidFill>
            <a:srgbClr val="FE5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1" name="Espace réservé du contenu 2"/>
          <p:cNvSpPr txBox="1">
            <a:spLocks/>
          </p:cNvSpPr>
          <p:nvPr/>
        </p:nvSpPr>
        <p:spPr>
          <a:xfrm>
            <a:off x="764704" y="4374896"/>
            <a:ext cx="6093295" cy="363153"/>
          </a:xfrm>
          <a:prstGeom prst="rect">
            <a:avLst/>
          </a:prstGeom>
        </p:spPr>
        <p:txBody>
          <a:bodyPr vert="horz" lIns="91440" tIns="45720" rIns="91440" bIns="45720" rtlCol="0">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just" rtl="0">
              <a:buNone/>
            </a:pPr>
            <a:r>
              <a:rPr lang="en-GB" sz="1400" b="1" i="1" u="none" baseline="0" dirty="0"/>
              <a:t>WHAT DO YOU MAKE OF THE NEW RECRUITS?</a:t>
            </a:r>
            <a:endParaRPr lang="en-GB" sz="1400" b="1" dirty="0"/>
          </a:p>
        </p:txBody>
      </p:sp>
      <p:pic>
        <p:nvPicPr>
          <p:cNvPr id="6" name="Image 5"/>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43192" y1="94035" x2="43192" y2="94035"/>
                      </a14:backgroundRemoval>
                    </a14:imgEffect>
                  </a14:imgLayer>
                </a14:imgProps>
              </a:ext>
            </a:extLst>
          </a:blip>
          <a:stretch>
            <a:fillRect/>
          </a:stretch>
        </p:blipFill>
        <p:spPr>
          <a:xfrm>
            <a:off x="454081" y="1648777"/>
            <a:ext cx="310623" cy="415623"/>
          </a:xfrm>
          <a:prstGeom prst="rect">
            <a:avLst/>
          </a:prstGeom>
        </p:spPr>
      </p:pic>
      <p:pic>
        <p:nvPicPr>
          <p:cNvPr id="14" name="Image 13"/>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43192" y1="94035" x2="43192" y2="94035"/>
                      </a14:backgroundRemoval>
                    </a14:imgEffect>
                  </a14:imgLayer>
                </a14:imgProps>
              </a:ext>
            </a:extLst>
          </a:blip>
          <a:stretch>
            <a:fillRect/>
          </a:stretch>
        </p:blipFill>
        <p:spPr>
          <a:xfrm>
            <a:off x="454081" y="4257887"/>
            <a:ext cx="310623" cy="415623"/>
          </a:xfrm>
          <a:prstGeom prst="rect">
            <a:avLst/>
          </a:prstGeom>
        </p:spPr>
      </p:pic>
    </p:spTree>
    <p:extLst>
      <p:ext uri="{BB962C8B-B14F-4D97-AF65-F5344CB8AC3E}">
        <p14:creationId xmlns:p14="http://schemas.microsoft.com/office/powerpoint/2010/main" val="29869414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49553" y="1573004"/>
            <a:ext cx="6108447" cy="307777"/>
          </a:xfrm>
          <a:prstGeom prst="rect">
            <a:avLst/>
          </a:prstGeom>
        </p:spPr>
        <p:txBody>
          <a:bodyPr wrap="square">
            <a:spAutoFit/>
          </a:bodyPr>
          <a:lstStyle/>
          <a:p>
            <a:pPr algn="just" rtl="0"/>
            <a:r>
              <a:rPr lang="en-GB" sz="1400" b="1" i="1" u="none" baseline="0" dirty="0"/>
              <a:t>WHAT ARE THE CHALLENGES AND OBJECTIVES FOR THE COMING SEASON?</a:t>
            </a:r>
            <a:endParaRPr lang="en-GB" sz="1400" b="1" i="1" dirty="0"/>
          </a:p>
        </p:txBody>
      </p:sp>
      <p:sp>
        <p:nvSpPr>
          <p:cNvPr id="9" name="ZoneTexte 8"/>
          <p:cNvSpPr txBox="1"/>
          <p:nvPr/>
        </p:nvSpPr>
        <p:spPr>
          <a:xfrm>
            <a:off x="368532" y="1958236"/>
            <a:ext cx="6372835" cy="181588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just" rtl="0"/>
            <a:r>
              <a:rPr lang="en-GB" sz="1400" b="0" i="0" u="none" baseline="0" dirty="0">
                <a:ea typeface="Cambria" panose="02040503050406030204" pitchFamily="18" charset="0"/>
              </a:rPr>
              <a:t>To achieve great results, you need to have strong objectives. That’s why we always aim high, even though we prefer not to talk about it too much. Our goal is to win championships, but that depends on a lot of factors. Every day brings its own trial: my aim is to offer the best coaching possible for the next day, and so on and so on. On the court, we have a new team, they need to gain in confidence. The players are getting to know each other, and we need to find the best way of playing in accordance with our skills, so that we can find our comfort zone.</a:t>
            </a:r>
          </a:p>
        </p:txBody>
      </p:sp>
      <p:sp>
        <p:nvSpPr>
          <p:cNvPr id="10" name="Rectangle 9"/>
          <p:cNvSpPr/>
          <p:nvPr/>
        </p:nvSpPr>
        <p:spPr>
          <a:xfrm>
            <a:off x="749553" y="4112406"/>
            <a:ext cx="6108446" cy="307777"/>
          </a:xfrm>
          <a:prstGeom prst="rect">
            <a:avLst/>
          </a:prstGeom>
        </p:spPr>
        <p:txBody>
          <a:bodyPr wrap="square">
            <a:spAutoFit/>
          </a:bodyPr>
          <a:lstStyle/>
          <a:p>
            <a:pPr lvl="0" algn="just" rtl="0">
              <a:spcAft>
                <a:spcPts val="0"/>
              </a:spcAft>
            </a:pPr>
            <a:r>
              <a:rPr lang="en-GB" sz="1400" b="1" i="1" u="none" baseline="0" dirty="0"/>
              <a:t>WHAT DO YOU THINK OF THE ROCA TEAM’S GROUP FOR THE EUROCUP?</a:t>
            </a:r>
            <a:endParaRPr lang="en-GB" sz="1400" b="1" dirty="0"/>
          </a:p>
        </p:txBody>
      </p:sp>
      <p:sp>
        <p:nvSpPr>
          <p:cNvPr id="11" name="ZoneTexte 10"/>
          <p:cNvSpPr txBox="1"/>
          <p:nvPr/>
        </p:nvSpPr>
        <p:spPr>
          <a:xfrm>
            <a:off x="368533" y="4458275"/>
            <a:ext cx="6372835" cy="289310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just" rtl="0"/>
            <a:r>
              <a:rPr lang="en-GB" sz="1400" b="0" i="0" u="none" baseline="0" dirty="0">
                <a:ea typeface="Cambria" panose="02040503050406030204" pitchFamily="18" charset="0"/>
              </a:rPr>
              <a:t>We’re going to be competing against ambitious teams, backed up by good organisations. Ulm is a club which has been playing at a high level for several seasons and has some great players. In addition, the German club has a great fan base. Last season, Andorra beat ASVEL to reach the EuroCup semi-finals – that was a historic victory for them. They have also put together a very solid team this season and they will be tough opponents. The Israeli clubs play in a quality league. Rishon also has a good coach, who is a friend of mine. Our goal will not just be to reach the Top 16, we want to go as far as possible. The EuroCup will be tougher than last season. There will be lots of good teams in there, like Bologna, one of the top favourites, who we will play in the group stages. You need only look at their recruitment: they spent a huge amount of money to attract NBA point guard Miloš Teodosić. We will set our sights high and we will try to do better each game.</a:t>
            </a:r>
            <a:endParaRPr lang="en-GB" sz="1400" dirty="0" smtClean="0">
              <a:ea typeface="Cambria" panose="02040503050406030204" pitchFamily="18" charset="0"/>
            </a:endParaRPr>
          </a:p>
        </p:txBody>
      </p:sp>
      <p:sp>
        <p:nvSpPr>
          <p:cNvPr id="13" name="Titre 1"/>
          <p:cNvSpPr txBox="1">
            <a:spLocks/>
          </p:cNvSpPr>
          <p:nvPr/>
        </p:nvSpPr>
        <p:spPr>
          <a:xfrm>
            <a:off x="5326" y="323528"/>
            <a:ext cx="6852674" cy="628776"/>
          </a:xfrm>
          <a:prstGeom prst="rect">
            <a:avLst/>
          </a:prstGeom>
          <a:solidFill>
            <a:srgbClr val="5C351B"/>
          </a:solidFill>
        </p:spPr>
        <p:txBody>
          <a:bodyPr vert="horz" lIns="91440" tIns="45720" rIns="91440" bIns="45720" rtlCol="0" anchor="ctr">
            <a:normAutofit fontScale="85000" lnSpcReduction="100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rtl="0"/>
            <a:r>
              <a:rPr lang="en-GB" sz="2800" b="1" i="0" u="none" spc="300" baseline="0" dirty="0">
                <a:solidFill>
                  <a:schemeClr val="bg1"/>
                </a:solidFill>
                <a:latin typeface="+mn-lt"/>
              </a:rPr>
              <a:t>QUESTIONS FOR COACH SASA OBRADOVIC</a:t>
            </a:r>
          </a:p>
        </p:txBody>
      </p:sp>
      <p:sp>
        <p:nvSpPr>
          <p:cNvPr id="14" name="Rectangle 13"/>
          <p:cNvSpPr/>
          <p:nvPr/>
        </p:nvSpPr>
        <p:spPr>
          <a:xfrm>
            <a:off x="-8570" y="7668344"/>
            <a:ext cx="6866570" cy="72008"/>
          </a:xfrm>
          <a:prstGeom prst="rect">
            <a:avLst/>
          </a:prstGeom>
          <a:solidFill>
            <a:srgbClr val="FE5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15" name="Image 14"/>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43192" y1="94035" x2="43192" y2="94035"/>
                      </a14:backgroundRemoval>
                    </a14:imgEffect>
                  </a14:imgLayer>
                </a14:imgProps>
              </a:ext>
            </a:extLst>
          </a:blip>
          <a:stretch>
            <a:fillRect/>
          </a:stretch>
        </p:blipFill>
        <p:spPr>
          <a:xfrm>
            <a:off x="438930" y="4004560"/>
            <a:ext cx="310623" cy="415623"/>
          </a:xfrm>
          <a:prstGeom prst="rect">
            <a:avLst/>
          </a:prstGeom>
        </p:spPr>
      </p:pic>
      <p:pic>
        <p:nvPicPr>
          <p:cNvPr id="16" name="Image 15"/>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43192" y1="94035" x2="43192" y2="94035"/>
                      </a14:backgroundRemoval>
                    </a14:imgEffect>
                  </a14:imgLayer>
                </a14:imgProps>
              </a:ext>
            </a:extLst>
          </a:blip>
          <a:stretch>
            <a:fillRect/>
          </a:stretch>
        </p:blipFill>
        <p:spPr>
          <a:xfrm>
            <a:off x="454081" y="1474467"/>
            <a:ext cx="310623" cy="415623"/>
          </a:xfrm>
          <a:prstGeom prst="rect">
            <a:avLst/>
          </a:prstGeom>
        </p:spPr>
      </p:pic>
    </p:spTree>
    <p:extLst>
      <p:ext uri="{BB962C8B-B14F-4D97-AF65-F5344CB8AC3E}">
        <p14:creationId xmlns:p14="http://schemas.microsoft.com/office/powerpoint/2010/main" val="36721825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32656" y="1358678"/>
            <a:ext cx="6192688" cy="5157538"/>
          </a:xfrm>
        </p:spPr>
        <p:txBody>
          <a:bodyPr>
            <a:noAutofit/>
          </a:bodyPr>
          <a:lstStyle/>
          <a:p>
            <a:pPr marL="0" indent="0" algn="just" rtl="0">
              <a:buNone/>
            </a:pPr>
            <a:r>
              <a:rPr lang="en-GB" sz="1800" b="1" i="0" u="none" baseline="0" dirty="0"/>
              <a:t>THE EUROCUP</a:t>
            </a:r>
          </a:p>
          <a:p>
            <a:pPr marL="0" indent="0" algn="just" rtl="0">
              <a:buNone/>
            </a:pPr>
            <a:endParaRPr lang="en-GB" sz="1400" u="sng" dirty="0" smtClean="0">
              <a:effectLst>
                <a:outerShdw blurRad="38100" dist="38100" dir="2700000" algn="tl">
                  <a:srgbClr val="000000">
                    <a:alpha val="43137"/>
                  </a:srgbClr>
                </a:outerShdw>
              </a:effectLst>
            </a:endParaRPr>
          </a:p>
          <a:p>
            <a:pPr marL="0" indent="0" algn="just" rtl="0">
              <a:buNone/>
            </a:pPr>
            <a:r>
              <a:rPr lang="en-GB" sz="1400" b="0" i="0" u="none" baseline="0" dirty="0"/>
              <a:t>The Roca Boys did not disgrace themselves in their first EuroCup appearance last season, even managing to score a victory on the Crvena Zvezda court in Belgrade. Qualifying for the second round of the competition, the Top 16, the Monegasque team had an opportunity to take on some of the best teams in Europe and gain experience.</a:t>
            </a:r>
          </a:p>
          <a:p>
            <a:pPr marL="0" indent="0" algn="just" rtl="0">
              <a:buNone/>
            </a:pPr>
            <a:endParaRPr lang="en-GB" sz="1400" b="0" dirty="0" smtClean="0"/>
          </a:p>
          <a:p>
            <a:pPr marL="0" indent="0" algn="just" rtl="0">
              <a:buNone/>
            </a:pPr>
            <a:r>
              <a:rPr lang="en-GB" sz="1400" b="0" i="0" u="none" baseline="0" dirty="0"/>
              <a:t>This season, the Monegasques once again find themselves in Group A, and will face </a:t>
            </a:r>
            <a:r>
              <a:rPr lang="en-GB" sz="1400" b="1" i="0" u="none" baseline="0" dirty="0"/>
              <a:t>Virtus Bologna </a:t>
            </a:r>
            <a:r>
              <a:rPr lang="en-GB" sz="1400" b="0" i="0" u="none" baseline="0" dirty="0"/>
              <a:t>(FIBA Basketball Champions League defending champions), </a:t>
            </a:r>
            <a:r>
              <a:rPr lang="en-GB" sz="1400" b="1" i="0" u="none" baseline="0" dirty="0"/>
              <a:t>MoraBanc Andorra</a:t>
            </a:r>
            <a:r>
              <a:rPr lang="en-GB" sz="1400" b="0" i="0" u="none" baseline="0" dirty="0"/>
              <a:t> (sixth in the regular Spanish Championship), </a:t>
            </a:r>
            <a:r>
              <a:rPr lang="en-GB" sz="1400" b="1" i="0" u="none" baseline="0" dirty="0"/>
              <a:t>Maccabi Rishon LeZion </a:t>
            </a:r>
            <a:r>
              <a:rPr lang="en-GB" sz="1400" b="0" i="0" u="none" baseline="0" dirty="0"/>
              <a:t>(runner-up in Israel), </a:t>
            </a:r>
            <a:r>
              <a:rPr lang="en-GB" sz="1400" b="1" i="0" u="none" baseline="0" dirty="0"/>
              <a:t>Ratiopharm Ülm </a:t>
            </a:r>
            <a:r>
              <a:rPr lang="en-GB" sz="1400" b="0" i="0" u="none" baseline="0" dirty="0"/>
              <a:t>(sixth in the regular German Championship) and Greek side </a:t>
            </a:r>
            <a:r>
              <a:rPr lang="en-GB" sz="1400" b="1" i="0" u="none" baseline="0" dirty="0"/>
              <a:t>Promitheas Patras </a:t>
            </a:r>
            <a:r>
              <a:rPr lang="en-GB" sz="1400" b="0" i="0" u="none" baseline="0" dirty="0"/>
              <a:t>(who reached the final sixteen in the Basketball Champions League last season).</a:t>
            </a:r>
          </a:p>
          <a:p>
            <a:pPr algn="just" rtl="0"/>
            <a:endParaRPr lang="en-GB" sz="1400" b="0" dirty="0"/>
          </a:p>
          <a:p>
            <a:pPr marL="0" indent="0" algn="just" rtl="0">
              <a:buNone/>
            </a:pPr>
            <a:r>
              <a:rPr lang="en-GB" sz="1400" b="0" i="0" u="none" baseline="0" dirty="0"/>
              <a:t>The regular season gets underway on Tuesday 1 October. The top four teams in each group will qualify for a further group stage, the Top 16. The top two teams in each Top 16 group will then go on to the quarter finals. From this round onwards, the eight teams in contention compete head-to-head in series of three games. The winners will qualify for the semi-finals, then the final, which also retains the same format.</a:t>
            </a:r>
            <a:endParaRPr lang="en-GB" sz="1400" b="0" dirty="0"/>
          </a:p>
        </p:txBody>
      </p:sp>
      <p:pic>
        <p:nvPicPr>
          <p:cNvPr id="13314" name="Picture 2" descr="RÃ©sultat de recherche d'images pour &quot;7DAYS Eurocup logo&quot;"/>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9091" b="97292" l="0" r="100000">
                        <a14:foregroundMark x1="17627" y1="64410" x2="17627" y2="64410"/>
                        <a14:foregroundMark x1="27494" y1="70986" x2="27494" y2="70986"/>
                        <a14:foregroundMark x1="32816" y1="62282" x2="32816" y2="62282"/>
                        <a14:foregroundMark x1="40576" y1="63250" x2="40576" y2="63250"/>
                        <a14:foregroundMark x1="44900" y1="61122" x2="44900" y2="61122"/>
                        <a14:foregroundMark x1="51996" y1="62863" x2="51996" y2="62863"/>
                        <a14:foregroundMark x1="59978" y1="67118" x2="59978" y2="67118"/>
                        <a14:foregroundMark x1="71508" y1="66538" x2="71508" y2="66538"/>
                        <a14:foregroundMark x1="69290" y1="63830" x2="69290" y2="63830"/>
                        <a14:foregroundMark x1="73614" y1="58027" x2="73614" y2="58027"/>
                        <a14:foregroundMark x1="78271" y1="67118" x2="78271" y2="67118"/>
                        <a14:foregroundMark x1="76386" y1="71373" x2="76386" y2="71373"/>
                        <a14:foregroundMark x1="72727" y1="76209" x2="72727" y2="76209"/>
                        <a14:foregroundMark x1="78936" y1="72534" x2="78936" y2="72534"/>
                        <a14:foregroundMark x1="73060" y1="62282" x2="73060" y2="62282"/>
                        <a14:foregroundMark x1="75166" y1="75822" x2="75166" y2="75822"/>
                        <a14:foregroundMark x1="77051" y1="73501" x2="77051" y2="73501"/>
                        <a14:foregroundMark x1="79823" y1="67698" x2="79823" y2="67698"/>
                        <a14:foregroundMark x1="70843" y1="74662" x2="70843" y2="74662"/>
                        <a14:foregroundMark x1="52550" y1="37331" x2="52550" y2="37331"/>
                        <a14:foregroundMark x1="42129" y1="33075" x2="42129" y2="33075"/>
                      </a14:backgroundRemoval>
                    </a14:imgEffect>
                  </a14:imgLayer>
                </a14:imgProps>
              </a:ext>
              <a:ext uri="{28A0092B-C50C-407E-A947-70E740481C1C}">
                <a14:useLocalDpi xmlns:a14="http://schemas.microsoft.com/office/drawing/2010/main" val="0"/>
              </a:ext>
            </a:extLst>
          </a:blip>
          <a:srcRect t="12029" b="18320"/>
          <a:stretch/>
        </p:blipFill>
        <p:spPr bwMode="auto">
          <a:xfrm>
            <a:off x="1733858" y="6084168"/>
            <a:ext cx="3381714" cy="1349718"/>
          </a:xfrm>
          <a:prstGeom prst="rect">
            <a:avLst/>
          </a:prstGeom>
          <a:noFill/>
          <a:extLst>
            <a:ext uri="{909E8E84-426E-40DD-AFC4-6F175D3DCCD1}">
              <a14:hiddenFill xmlns:a14="http://schemas.microsoft.com/office/drawing/2010/main">
                <a:solidFill>
                  <a:srgbClr val="FFFFFF"/>
                </a:solidFill>
              </a14:hiddenFill>
            </a:ext>
          </a:extLst>
        </p:spPr>
      </p:pic>
      <p:sp>
        <p:nvSpPr>
          <p:cNvPr id="5" name="Titre 1"/>
          <p:cNvSpPr txBox="1">
            <a:spLocks/>
          </p:cNvSpPr>
          <p:nvPr/>
        </p:nvSpPr>
        <p:spPr>
          <a:xfrm>
            <a:off x="5326" y="342824"/>
            <a:ext cx="6852674" cy="628776"/>
          </a:xfrm>
          <a:prstGeom prst="rect">
            <a:avLst/>
          </a:prstGeom>
          <a:solidFill>
            <a:srgbClr val="5C351B"/>
          </a:solidFill>
        </p:spPr>
        <p:txBody>
          <a:bodyPr vert="horz" lIns="91440" tIns="45720" rIns="91440" bIns="45720" rtlCol="0"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rtl="0"/>
            <a:r>
              <a:rPr lang="en-GB" sz="2800" b="1" i="0" u="none" spc="300" baseline="0" dirty="0">
                <a:solidFill>
                  <a:schemeClr val="bg1"/>
                </a:solidFill>
                <a:latin typeface="+mn-lt"/>
              </a:rPr>
              <a:t>CONQUERING EUROPE</a:t>
            </a:r>
          </a:p>
        </p:txBody>
      </p:sp>
      <p:sp>
        <p:nvSpPr>
          <p:cNvPr id="6" name="Rectangle 5"/>
          <p:cNvSpPr/>
          <p:nvPr/>
        </p:nvSpPr>
        <p:spPr>
          <a:xfrm>
            <a:off x="-8570" y="7668344"/>
            <a:ext cx="6866570" cy="72008"/>
          </a:xfrm>
          <a:prstGeom prst="rect">
            <a:avLst/>
          </a:prstGeom>
          <a:solidFill>
            <a:srgbClr val="FE5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Tree>
    <p:extLst>
      <p:ext uri="{BB962C8B-B14F-4D97-AF65-F5344CB8AC3E}">
        <p14:creationId xmlns:p14="http://schemas.microsoft.com/office/powerpoint/2010/main" val="18149683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6362" y="1115616"/>
            <a:ext cx="6336705" cy="6480720"/>
          </a:xfrm>
        </p:spPr>
        <p:txBody>
          <a:bodyPr>
            <a:normAutofit/>
          </a:bodyPr>
          <a:lstStyle/>
          <a:p>
            <a:pPr marL="0" indent="0" algn="l" rtl="0">
              <a:buNone/>
            </a:pPr>
            <a:r>
              <a:rPr lang="en-GB" sz="1400" b="1" i="0" u="none" baseline="0" dirty="0">
                <a:ea typeface="Cambria" panose="02040503050406030204" pitchFamily="18" charset="0"/>
              </a:rPr>
              <a:t>Jeep® ÉLITE FRENCH CHAMPIONSHIP </a:t>
            </a:r>
            <a:endParaRPr lang="en-GB" sz="1400" b="1" dirty="0" smtClean="0">
              <a:ea typeface="Cambria" panose="02040503050406030204" pitchFamily="18" charset="0"/>
            </a:endParaRPr>
          </a:p>
          <a:p>
            <a:pPr marL="0" indent="0" algn="just" rtl="0">
              <a:buNone/>
            </a:pPr>
            <a:r>
              <a:rPr lang="en-GB" sz="1200" b="0" i="0" u="none" baseline="0" dirty="0">
                <a:ea typeface="Cambria" panose="02040503050406030204" pitchFamily="18" charset="0"/>
              </a:rPr>
              <a:t>The Roca Team will face Gravelines in their first match of the regular season at 6.30 pm on Saturday 21 September at Gaston-Médecin.</a:t>
            </a:r>
            <a:endParaRPr lang="en-GB" sz="1200" b="0" dirty="0" smtClean="0">
              <a:ea typeface="Cambria" panose="02040503050406030204" pitchFamily="18" charset="0"/>
            </a:endParaRPr>
          </a:p>
          <a:p>
            <a:pPr marL="0" indent="0" algn="just" rtl="0">
              <a:buNone/>
            </a:pPr>
            <a:r>
              <a:rPr lang="en-GB" sz="1200" b="0" i="0" u="none" baseline="0" dirty="0">
                <a:ea typeface="Cambria" panose="02040503050406030204" pitchFamily="18" charset="0"/>
              </a:rPr>
              <a:t>Jeep® ÉLITE games officially begin at 8 pm on Saturdays, but Monaco has been granted dispensation to play its games on Saturdays at 6.30 pm.</a:t>
            </a:r>
          </a:p>
          <a:p>
            <a:pPr marL="0" indent="0" algn="just" rtl="0">
              <a:buNone/>
            </a:pPr>
            <a:r>
              <a:rPr lang="en-GB" sz="1200" b="0" i="0" u="none" baseline="0" dirty="0"/>
              <a:t>Monaco’s results in the </a:t>
            </a:r>
            <a:r>
              <a:rPr lang="en-GB" sz="1200" b="0" i="0" u="none" baseline="0" dirty="0">
                <a:ea typeface="Cambria" panose="02040503050406030204" pitchFamily="18" charset="0"/>
              </a:rPr>
              <a:t>Jeep® ÉLITE </a:t>
            </a:r>
            <a:r>
              <a:rPr lang="en-GB" sz="1200" b="0" i="0" u="none" baseline="0" dirty="0"/>
              <a:t>league were impressive last season. The club reached the finals by competing in seven epic games against </a:t>
            </a:r>
            <a:r>
              <a:rPr lang="en-GB" sz="1200" b="0" i="0" u="none" baseline="0" dirty="0">
                <a:ea typeface="Cambria" panose="02040503050406030204" pitchFamily="18" charset="0"/>
              </a:rPr>
              <a:t>Lyon-Villeurbanne</a:t>
            </a:r>
            <a:r>
              <a:rPr lang="en-GB" sz="1200" b="0" i="0" u="none" baseline="0" dirty="0"/>
              <a:t>.</a:t>
            </a:r>
            <a:endParaRPr lang="en-GB" sz="1200" b="0" dirty="0" smtClean="0">
              <a:ea typeface="Cambria" panose="02040503050406030204" pitchFamily="18" charset="0"/>
            </a:endParaRPr>
          </a:p>
          <a:p>
            <a:pPr marL="0" indent="0" algn="just" rtl="0">
              <a:buNone/>
            </a:pPr>
            <a:r>
              <a:rPr lang="en-GB" sz="1200" b="0" i="0" u="none" baseline="0" dirty="0">
                <a:ea typeface="Cambria" panose="02040503050406030204" pitchFamily="18" charset="0"/>
              </a:rPr>
              <a:t>The first leg of the repeat of the Jeep® ÉLITE finals between Monaco and Lyon-Villeurbanne will take place in Week 17, on 4 January 2020, in Monaco. The return leg at the Astroballe is scheduled for 29 February 2020.</a:t>
            </a:r>
            <a:endParaRPr lang="en-GB" sz="900" b="0" dirty="0">
              <a:ea typeface="Cambria" panose="02040503050406030204" pitchFamily="18" charset="0"/>
            </a:endParaRPr>
          </a:p>
          <a:p>
            <a:pPr marL="0" indent="0" algn="just" rtl="0">
              <a:buNone/>
            </a:pPr>
            <a:r>
              <a:rPr lang="en-GB" sz="1400" b="1" i="0" u="none" baseline="0" dirty="0">
                <a:ea typeface="Cambria" panose="02040503050406030204" pitchFamily="18" charset="0"/>
              </a:rPr>
              <a:t>7DAYS EUROCUP</a:t>
            </a:r>
          </a:p>
          <a:p>
            <a:pPr marL="0" lvl="0" indent="0" algn="just" rtl="0">
              <a:buNone/>
            </a:pPr>
            <a:r>
              <a:rPr lang="en-GB" sz="1200" b="0" i="0" u="none" baseline="0" dirty="0">
                <a:ea typeface="Cambria" panose="02040503050406030204" pitchFamily="18" charset="0"/>
              </a:rPr>
              <a:t>This time round, AS Monaco Basket will be taking </a:t>
            </a:r>
            <a:r>
              <a:rPr lang="en-GB" sz="1200" b="0" i="0" u="none" baseline="0" dirty="0" smtClean="0">
                <a:ea typeface="Cambria" panose="02040503050406030204" pitchFamily="18" charset="0"/>
              </a:rPr>
              <a:t>a legend of </a:t>
            </a:r>
            <a:r>
              <a:rPr lang="en-GB" sz="1200" b="0" i="0" u="none" baseline="0" dirty="0">
                <a:ea typeface="Cambria" panose="02040503050406030204" pitchFamily="18" charset="0"/>
              </a:rPr>
              <a:t>Italian basketball: Virtus Bologna. Last season, this illustrious team, which has twice won the EuroLeague (in 1998 and 2001), returned to the top flight by winning the FIBA Basketball Champions League (with a victory over Tenerife in the final). The first leg will be played on 30 October in Bologna, with the return game on 18 December at Gaston-Médecin.</a:t>
            </a:r>
          </a:p>
          <a:p>
            <a:pPr marL="0" indent="0" algn="just" rtl="0">
              <a:buNone/>
            </a:pPr>
            <a:r>
              <a:rPr lang="en-GB" sz="1200" b="0" i="0" u="none" baseline="0" dirty="0"/>
              <a:t>In 2018/19, AS Monaco Basket took a decisive step by rejoining the EuroLeague Basketball family, a world leader in basketball, sport and entertainment, which manages the best European competitions for professional basketball clubs using a unique and innovative organisational model. In its first appearance in the EuroCup competition, AS Monaco Basket finished among the top 16 competing clubs. </a:t>
            </a:r>
            <a:endParaRPr lang="en-GB" sz="900" b="0" dirty="0">
              <a:ea typeface="Cambria" panose="02040503050406030204" pitchFamily="18" charset="0"/>
            </a:endParaRPr>
          </a:p>
          <a:p>
            <a:pPr marL="0" indent="0" algn="just" rtl="0">
              <a:buNone/>
            </a:pPr>
            <a:r>
              <a:rPr lang="en-GB" sz="1400" b="1" i="0" u="none" baseline="0" dirty="0">
                <a:ea typeface="Cambria" panose="02040503050406030204" pitchFamily="18" charset="0"/>
              </a:rPr>
              <a:t>OTHER COMPETITIONS</a:t>
            </a:r>
          </a:p>
          <a:p>
            <a:pPr marL="0" indent="0" algn="just" rtl="0">
              <a:buNone/>
            </a:pPr>
            <a:r>
              <a:rPr lang="en-GB" sz="1200" b="0" i="0" u="none" baseline="0" dirty="0">
                <a:ea typeface="Cambria" panose="02040503050406030204" pitchFamily="18" charset="0"/>
              </a:rPr>
              <a:t>The Roca Team will play its first French Cup match in </a:t>
            </a:r>
            <a:r>
              <a:rPr lang="en-GB" sz="1200" b="0" i="0" u="none" baseline="0" dirty="0" smtClean="0">
                <a:ea typeface="Cambria" panose="02040503050406030204" pitchFamily="18" charset="0"/>
              </a:rPr>
              <a:t>Le Mans </a:t>
            </a:r>
            <a:r>
              <a:rPr lang="en-GB" sz="1200" b="0" i="0" u="none" baseline="0" dirty="0">
                <a:ea typeface="Cambria" panose="02040503050406030204" pitchFamily="18" charset="0"/>
              </a:rPr>
              <a:t>on 17 September. </a:t>
            </a:r>
            <a:endParaRPr lang="en-GB" sz="1200" dirty="0">
              <a:ea typeface="Cambria" panose="02040503050406030204" pitchFamily="18" charset="0"/>
            </a:endParaRPr>
          </a:p>
          <a:p>
            <a:pPr marL="0" indent="0" algn="just" rtl="0">
              <a:buNone/>
            </a:pPr>
            <a:r>
              <a:rPr lang="en-GB" sz="1200" b="0" i="0" u="none" baseline="0" dirty="0">
                <a:ea typeface="Cambria" panose="02040503050406030204" pitchFamily="18" charset="0"/>
              </a:rPr>
              <a:t>The All-Star Game will be held at the AccorHotels Arena on 29 December, and the Disneyland Paris Leaders Cup LNB, which, for the eighth consecutive season, will bring together the top eight teams from the first half of the season, will be held at the Disney® Events Arena from 14 to 16 February 2020.</a:t>
            </a:r>
          </a:p>
          <a:p>
            <a:pPr marL="0" indent="0" algn="just" rtl="0">
              <a:buNone/>
            </a:pPr>
            <a:r>
              <a:rPr lang="en-GB" sz="1400" b="1" i="0" u="none" baseline="0" dirty="0">
                <a:ea typeface="Cambria" panose="02040503050406030204" pitchFamily="18" charset="0"/>
              </a:rPr>
              <a:t>PRE-SEASON ROUND-UP</a:t>
            </a:r>
          </a:p>
          <a:p>
            <a:pPr marL="0" indent="0" algn="just" rtl="0">
              <a:buNone/>
            </a:pPr>
            <a:r>
              <a:rPr lang="en-GB" sz="1200" b="0" i="0" u="none" baseline="0" dirty="0">
                <a:ea typeface="Cambria" panose="02040503050406030204" pitchFamily="18" charset="0"/>
              </a:rPr>
              <a:t>To complete its preparations, AS Monaco took part in the Gloria Smart Casual Cup in Antalya, Turkey, where the team lost to Kazan in the final (64–71), conceding their only defeat in seven pre-season games. A good omen before the beginning of the official season.</a:t>
            </a:r>
            <a:endParaRPr lang="en-GB" sz="1400" b="1" dirty="0">
              <a:ea typeface="Cambria" panose="02040503050406030204" pitchFamily="18" charset="0"/>
            </a:endParaRPr>
          </a:p>
        </p:txBody>
      </p:sp>
      <p:sp>
        <p:nvSpPr>
          <p:cNvPr id="5" name="Titre 1"/>
          <p:cNvSpPr txBox="1">
            <a:spLocks/>
          </p:cNvSpPr>
          <p:nvPr/>
        </p:nvSpPr>
        <p:spPr>
          <a:xfrm>
            <a:off x="5326" y="342824"/>
            <a:ext cx="6852674" cy="628776"/>
          </a:xfrm>
          <a:prstGeom prst="rect">
            <a:avLst/>
          </a:prstGeom>
          <a:solidFill>
            <a:srgbClr val="5C351B"/>
          </a:solidFill>
        </p:spPr>
        <p:txBody>
          <a:bodyPr vert="horz" lIns="91440" tIns="45720" rIns="91440" bIns="45720" rtlCol="0"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rtl="0"/>
            <a:r>
              <a:rPr lang="en-GB" sz="2800" b="1" i="0" u="none" spc="300" baseline="0" dirty="0">
                <a:solidFill>
                  <a:schemeClr val="bg1"/>
                </a:solidFill>
                <a:latin typeface="+mn-lt"/>
              </a:rPr>
              <a:t>SEASON HIGHLIGHTS</a:t>
            </a:r>
          </a:p>
        </p:txBody>
      </p:sp>
      <p:sp>
        <p:nvSpPr>
          <p:cNvPr id="6" name="Rectangle 5"/>
          <p:cNvSpPr/>
          <p:nvPr/>
        </p:nvSpPr>
        <p:spPr>
          <a:xfrm>
            <a:off x="-8570" y="7668344"/>
            <a:ext cx="6866570" cy="72008"/>
          </a:xfrm>
          <a:prstGeom prst="rect">
            <a:avLst/>
          </a:prstGeom>
          <a:solidFill>
            <a:srgbClr val="FE5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Tree>
    <p:extLst>
      <p:ext uri="{BB962C8B-B14F-4D97-AF65-F5344CB8AC3E}">
        <p14:creationId xmlns:p14="http://schemas.microsoft.com/office/powerpoint/2010/main" val="16657192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4624" y="7623820"/>
            <a:ext cx="6813376" cy="155669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rtl="0"/>
            <a:endParaRPr lang="en-GB" dirty="0"/>
          </a:p>
        </p:txBody>
      </p:sp>
      <p:pic>
        <p:nvPicPr>
          <p:cNvPr id="11" name="Image 10" descr="C:\Users\slaforest\Desktop\ASM BASKET\Conf de presse - 6 septembre\MonacoBasketballCourt_French.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105" y="1475656"/>
            <a:ext cx="5897880" cy="5827395"/>
          </a:xfrm>
          <a:prstGeom prst="rect">
            <a:avLst/>
          </a:prstGeom>
          <a:noFill/>
          <a:ln>
            <a:noFill/>
          </a:ln>
        </p:spPr>
      </p:pic>
      <p:sp>
        <p:nvSpPr>
          <p:cNvPr id="6" name="Rectangle à coins arrondis 5"/>
          <p:cNvSpPr/>
          <p:nvPr/>
        </p:nvSpPr>
        <p:spPr>
          <a:xfrm>
            <a:off x="6298902" y="3478243"/>
            <a:ext cx="298450" cy="2027555"/>
          </a:xfrm>
          <a:prstGeom prst="roundRect">
            <a:avLst/>
          </a:prstGeom>
          <a:gradFill>
            <a:gsLst>
              <a:gs pos="85000">
                <a:schemeClr val="accent2">
                  <a:alpha val="0"/>
                </a:schemeClr>
              </a:gs>
              <a:gs pos="100000">
                <a:schemeClr val="accent2"/>
              </a:gs>
            </a:gsLst>
          </a:gradFill>
          <a:ln>
            <a:solidFill>
              <a:schemeClr val="tx2"/>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7" name="Zone de texte 22"/>
          <p:cNvSpPr txBox="1"/>
          <p:nvPr/>
        </p:nvSpPr>
        <p:spPr>
          <a:xfrm>
            <a:off x="116632" y="5361731"/>
            <a:ext cx="1058545" cy="1158240"/>
          </a:xfrm>
          <a:prstGeom prst="rect">
            <a:avLst/>
          </a:prstGeom>
          <a:no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l" rtl="0">
              <a:spcAft>
                <a:spcPts val="0"/>
              </a:spcAft>
            </a:pPr>
            <a:r>
              <a:rPr lang="en-GB" sz="1200" b="1" i="0" u="none" baseline="0" dirty="0">
                <a:effectLst/>
                <a:ea typeface="MS Mincho"/>
                <a:cs typeface="Times New Roman"/>
              </a:rPr>
              <a:t>Press access via the Louis II Stadium parking area.</a:t>
            </a:r>
          </a:p>
        </p:txBody>
      </p:sp>
      <p:cxnSp>
        <p:nvCxnSpPr>
          <p:cNvPr id="8" name="Connecteur droit avec flèche 7"/>
          <p:cNvCxnSpPr/>
          <p:nvPr/>
        </p:nvCxnSpPr>
        <p:spPr>
          <a:xfrm>
            <a:off x="848806" y="6657875"/>
            <a:ext cx="0" cy="426085"/>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9" name="Connecteur droit avec flèche 8"/>
          <p:cNvCxnSpPr/>
          <p:nvPr/>
        </p:nvCxnSpPr>
        <p:spPr>
          <a:xfrm>
            <a:off x="848806" y="7161931"/>
            <a:ext cx="5631180" cy="0"/>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0" name="Connecteur droit avec flèche 9"/>
          <p:cNvCxnSpPr/>
          <p:nvPr/>
        </p:nvCxnSpPr>
        <p:spPr>
          <a:xfrm flipV="1">
            <a:off x="6465430" y="5505747"/>
            <a:ext cx="0" cy="1565910"/>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8570" y="8314794"/>
            <a:ext cx="6866570" cy="769441"/>
          </a:xfrm>
          <a:prstGeom prst="rect">
            <a:avLst/>
          </a:prstGeom>
        </p:spPr>
        <p:txBody>
          <a:bodyPr wrap="square">
            <a:spAutoFit/>
          </a:bodyPr>
          <a:lstStyle/>
          <a:p>
            <a:pPr algn="ctr" rtl="0"/>
            <a:r>
              <a:rPr lang="en-GB" sz="1600" b="1" i="0" u="none" cap="all" baseline="0" dirty="0"/>
              <a:t>Management team:</a:t>
            </a:r>
            <a:endParaRPr lang="en-GB" sz="1600" b="1" dirty="0"/>
          </a:p>
          <a:p>
            <a:pPr algn="ctr" rtl="0"/>
            <a:r>
              <a:rPr lang="en-GB" sz="1400" b="1" i="0" u="none" baseline="0" dirty="0"/>
              <a:t>André Vatrican (</a:t>
            </a:r>
            <a:r>
              <a:rPr lang="en-GB" sz="1400" b="1" i="0" u="none" baseline="0" dirty="0">
                <a:hlinkClick r:id="rId3"/>
              </a:rPr>
              <a:t>Avatrican@Gouv.Mc</a:t>
            </a:r>
            <a:r>
              <a:rPr lang="en-GB" sz="1400" b="1" i="0" u="none" baseline="0" dirty="0"/>
              <a:t> / 98 98 22 11)  </a:t>
            </a:r>
          </a:p>
          <a:p>
            <a:pPr algn="ctr" rtl="0"/>
            <a:r>
              <a:rPr lang="en-GB" sz="1400" b="1" i="0" u="none" baseline="0" dirty="0"/>
              <a:t>Stephan Laforest De Minotty (</a:t>
            </a:r>
            <a:r>
              <a:rPr lang="en-GB" sz="1400" b="1" i="0" u="none" baseline="0" dirty="0">
                <a:hlinkClick r:id="rId4"/>
              </a:rPr>
              <a:t>Slaforest@Gouv.Mc</a:t>
            </a:r>
            <a:r>
              <a:rPr lang="en-GB" sz="1400" b="1" i="0" u="none" baseline="0" dirty="0"/>
              <a:t> / 98 98 22 29) </a:t>
            </a:r>
          </a:p>
        </p:txBody>
      </p:sp>
      <p:sp>
        <p:nvSpPr>
          <p:cNvPr id="13" name="Rectangle 12"/>
          <p:cNvSpPr/>
          <p:nvPr/>
        </p:nvSpPr>
        <p:spPr>
          <a:xfrm>
            <a:off x="0" y="7812360"/>
            <a:ext cx="6813376" cy="369332"/>
          </a:xfrm>
          <a:prstGeom prst="rect">
            <a:avLst/>
          </a:prstGeom>
        </p:spPr>
        <p:txBody>
          <a:bodyPr wrap="square">
            <a:spAutoFit/>
          </a:bodyPr>
          <a:lstStyle/>
          <a:p>
            <a:pPr algn="ctr" rtl="0"/>
            <a:r>
              <a:rPr lang="en-GB" b="1" i="0" u="none" cap="all" baseline="0" dirty="0"/>
              <a:t>Hall capacity: 3,000 (30 seats for journalists)</a:t>
            </a:r>
            <a:endParaRPr lang="en-GB" b="1" dirty="0"/>
          </a:p>
        </p:txBody>
      </p:sp>
      <p:sp>
        <p:nvSpPr>
          <p:cNvPr id="17" name="Titre 1"/>
          <p:cNvSpPr txBox="1">
            <a:spLocks/>
          </p:cNvSpPr>
          <p:nvPr/>
        </p:nvSpPr>
        <p:spPr>
          <a:xfrm>
            <a:off x="5326" y="323528"/>
            <a:ext cx="6852674" cy="628776"/>
          </a:xfrm>
          <a:prstGeom prst="rect">
            <a:avLst/>
          </a:prstGeom>
          <a:solidFill>
            <a:srgbClr val="5C351B"/>
          </a:solidFill>
        </p:spPr>
        <p:txBody>
          <a:bodyPr vert="horz" lIns="91440" tIns="45720" rIns="91440" bIns="45720" rtlCol="0"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rtl="0"/>
            <a:r>
              <a:rPr lang="en-GB" sz="2800" b="1" i="0" u="none" spc="300" baseline="0" dirty="0">
                <a:solidFill>
                  <a:schemeClr val="bg1"/>
                </a:solidFill>
                <a:latin typeface="+mn-lt"/>
              </a:rPr>
              <a:t>MAP OF THE GASTON MEDECIN HALL</a:t>
            </a:r>
          </a:p>
        </p:txBody>
      </p:sp>
      <p:sp>
        <p:nvSpPr>
          <p:cNvPr id="19" name="Rectangle 18"/>
          <p:cNvSpPr/>
          <p:nvPr/>
        </p:nvSpPr>
        <p:spPr>
          <a:xfrm>
            <a:off x="-8570" y="7596336"/>
            <a:ext cx="6866570" cy="72008"/>
          </a:xfrm>
          <a:prstGeom prst="rect">
            <a:avLst/>
          </a:prstGeom>
          <a:solidFill>
            <a:srgbClr val="FE5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Tree>
    <p:extLst>
      <p:ext uri="{BB962C8B-B14F-4D97-AF65-F5344CB8AC3E}">
        <p14:creationId xmlns:p14="http://schemas.microsoft.com/office/powerpoint/2010/main" val="39549993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txBox="1">
            <a:spLocks/>
          </p:cNvSpPr>
          <p:nvPr/>
        </p:nvSpPr>
        <p:spPr>
          <a:xfrm>
            <a:off x="5326" y="198808"/>
            <a:ext cx="6852674" cy="628776"/>
          </a:xfrm>
          <a:prstGeom prst="rect">
            <a:avLst/>
          </a:prstGeom>
          <a:solidFill>
            <a:srgbClr val="5C351B"/>
          </a:solidFill>
        </p:spPr>
        <p:txBody>
          <a:bodyPr vert="horz" lIns="91440" tIns="45720" rIns="91440" bIns="45720" rtlCol="0" anchor="ctr">
            <a:normAutofit fontScale="85000" lnSpcReduction="200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rtl="0"/>
            <a:r>
              <a:rPr lang="en-GB" sz="2800" b="1" i="0" u="none" spc="300" baseline="0" dirty="0">
                <a:solidFill>
                  <a:schemeClr val="bg1"/>
                </a:solidFill>
                <a:latin typeface="+mn-lt"/>
              </a:rPr>
              <a:t>AGREEMENT BETWEEN AS MONACO BASKET AND THE PRINCE’S GOVERNMENT</a:t>
            </a:r>
          </a:p>
        </p:txBody>
      </p:sp>
      <p:sp>
        <p:nvSpPr>
          <p:cNvPr id="14" name="Espace réservé du contenu 2"/>
          <p:cNvSpPr txBox="1">
            <a:spLocks/>
          </p:cNvSpPr>
          <p:nvPr/>
        </p:nvSpPr>
        <p:spPr>
          <a:xfrm>
            <a:off x="224644" y="954966"/>
            <a:ext cx="6453336" cy="6785386"/>
          </a:xfrm>
          <a:prstGeom prst="rect">
            <a:avLst/>
          </a:prstGeom>
        </p:spPr>
        <p:txBody>
          <a:bodyPr vert="horz" lIns="91440" tIns="45720" rIns="91440" bIns="45720" rtlCol="0">
            <a:normAutofit fontScale="47500" lnSpcReduction="20000"/>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600"/>
              </a:spcAft>
              <a:buClrTx/>
              <a:buSzTx/>
              <a:buFont typeface="Arial" pitchFamily="34" charset="0"/>
              <a:buNone/>
              <a:tabLst/>
              <a:defRPr/>
            </a:pPr>
            <a:r>
              <a:rPr kumimoji="0" lang="en-GB" sz="2000" b="0" i="0" u="none" strike="noStrike" kern="1200" cap="none" spc="0" normalizeH="0" baseline="0" dirty="0">
                <a:ln>
                  <a:noFill/>
                </a:ln>
                <a:solidFill>
                  <a:srgbClr val="000000"/>
                </a:solidFill>
                <a:effectLst/>
                <a:uLnTx/>
                <a:uFillTx/>
                <a:latin typeface="Arial"/>
                <a:ea typeface="+mn-ea"/>
                <a:cs typeface="+mn-cs"/>
              </a:rPr>
              <a:t>Launched in 2016, the Prince’s Government’s new communications strategy is implemented by the Government Communication Department. One of the first measures </a:t>
            </a:r>
            <a:r>
              <a:rPr kumimoji="0" lang="en-GB" sz="2000" b="0" i="0" u="none" strike="noStrike" kern="1200" cap="none" spc="0" normalizeH="0" baseline="0" dirty="0" smtClean="0">
                <a:ln>
                  <a:noFill/>
                </a:ln>
                <a:solidFill>
                  <a:srgbClr val="000000"/>
                </a:solidFill>
                <a:effectLst/>
                <a:uLnTx/>
                <a:uFillTx/>
                <a:latin typeface="Arial"/>
                <a:ea typeface="+mn-ea"/>
                <a:cs typeface="+mn-cs"/>
              </a:rPr>
              <a:t>under this </a:t>
            </a:r>
            <a:r>
              <a:rPr kumimoji="0" lang="en-GB" sz="2000" b="0" i="0" u="none" strike="noStrike" kern="1200" cap="none" spc="0" normalizeH="0" baseline="0" dirty="0">
                <a:ln>
                  <a:noFill/>
                </a:ln>
                <a:solidFill>
                  <a:srgbClr val="000000"/>
                </a:solidFill>
                <a:effectLst/>
                <a:uLnTx/>
                <a:uFillTx/>
                <a:latin typeface="Arial"/>
                <a:ea typeface="+mn-ea"/>
                <a:cs typeface="+mn-cs"/>
              </a:rPr>
              <a:t>strategy was to allocate the communications resources that for many years have been devoted to the institutional campaign – which has now achieved its objectives – in a different way. </a:t>
            </a:r>
            <a:endParaRPr kumimoji="0" lang="en-GB" sz="2400" b="0"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100000"/>
              </a:lnSpc>
              <a:spcBef>
                <a:spcPct val="20000"/>
              </a:spcBef>
              <a:spcAft>
                <a:spcPts val="600"/>
              </a:spcAft>
              <a:buClrTx/>
              <a:buSzTx/>
              <a:buFont typeface="Arial" pitchFamily="34" charset="0"/>
              <a:buNone/>
              <a:tabLst/>
              <a:defRPr/>
            </a:pPr>
            <a:r>
              <a:rPr kumimoji="0" lang="en-GB" sz="2000" b="0" i="0" u="none" strike="noStrike" kern="1200" cap="none" spc="0" normalizeH="0" baseline="0" dirty="0">
                <a:ln>
                  <a:noFill/>
                </a:ln>
                <a:solidFill>
                  <a:srgbClr val="000000"/>
                </a:solidFill>
                <a:effectLst/>
                <a:uLnTx/>
                <a:uFillTx/>
                <a:latin typeface="Arial"/>
                <a:ea typeface="+mn-ea"/>
                <a:cs typeface="+mn-cs"/>
              </a:rPr>
              <a:t>Consequently, a portion of the resources initially earmarked for the institutional communications campaign has been allocated to the professional basketball club for the 2019/20 season. Continuing this strategy, the partnership has been renewed this season and will aim to: </a:t>
            </a:r>
            <a:endParaRPr kumimoji="0" lang="en-GB" sz="2400" b="0" i="0" u="none" strike="noStrike" kern="1200" cap="none" spc="0" normalizeH="0" baseline="0" noProof="0" dirty="0" smtClean="0">
              <a:ln>
                <a:noFill/>
              </a:ln>
              <a:solidFill>
                <a:srgbClr val="000000"/>
              </a:solidFill>
              <a:effectLst/>
              <a:uLnTx/>
              <a:uFillTx/>
              <a:latin typeface="Arial"/>
              <a:ea typeface="+mn-ea"/>
              <a:cs typeface="+mn-cs"/>
            </a:endParaRPr>
          </a:p>
          <a:p>
            <a:pPr marL="963000" marR="0" lvl="1" indent="-342900" algn="just" defTabSz="914400" rtl="0" eaLnBrk="1" fontAlgn="auto" latinLnBrk="0" hangingPunct="1">
              <a:lnSpc>
                <a:spcPct val="120000"/>
              </a:lnSpc>
              <a:spcBef>
                <a:spcPct val="20000"/>
              </a:spcBef>
              <a:spcAft>
                <a:spcPts val="0"/>
              </a:spcAft>
              <a:buClr>
                <a:srgbClr val="D1282E"/>
              </a:buClr>
              <a:buSzTx/>
              <a:buFont typeface="Wingdings" panose="05000000000000000000" pitchFamily="2" charset="2"/>
              <a:buChar char="q"/>
              <a:tabLst/>
              <a:defRPr/>
            </a:pPr>
            <a:r>
              <a:rPr kumimoji="0" lang="en-GB" sz="2000" b="0" i="0" u="none" strike="noStrike" kern="1200" cap="none" spc="0" normalizeH="0" baseline="0" dirty="0">
                <a:ln>
                  <a:noFill/>
                </a:ln>
                <a:solidFill>
                  <a:srgbClr val="000000"/>
                </a:solidFill>
                <a:effectLst/>
                <a:uLnTx/>
                <a:uFillTx/>
                <a:latin typeface="Arial"/>
                <a:ea typeface="+mn-ea"/>
                <a:cs typeface="+mn-cs"/>
              </a:rPr>
              <a:t>support the club’s sporting objectives;</a:t>
            </a:r>
          </a:p>
          <a:p>
            <a:pPr marL="963000" marR="0" lvl="1" indent="-342900" algn="just" defTabSz="914400" rtl="0" eaLnBrk="1" fontAlgn="auto" latinLnBrk="0" hangingPunct="1">
              <a:lnSpc>
                <a:spcPct val="120000"/>
              </a:lnSpc>
              <a:spcBef>
                <a:spcPct val="20000"/>
              </a:spcBef>
              <a:spcAft>
                <a:spcPts val="0"/>
              </a:spcAft>
              <a:buClr>
                <a:srgbClr val="D1282E"/>
              </a:buClr>
              <a:buSzTx/>
              <a:buFont typeface="Wingdings" panose="05000000000000000000" pitchFamily="2" charset="2"/>
              <a:buChar char="q"/>
              <a:tabLst/>
              <a:defRPr/>
            </a:pPr>
            <a:r>
              <a:rPr kumimoji="0" lang="en-GB" sz="2000" b="0" i="0" u="none" strike="noStrike" kern="1200" cap="none" spc="0" normalizeH="0" baseline="0" dirty="0">
                <a:ln>
                  <a:noFill/>
                </a:ln>
                <a:solidFill>
                  <a:srgbClr val="000000"/>
                </a:solidFill>
                <a:effectLst/>
                <a:uLnTx/>
                <a:uFillTx/>
                <a:latin typeface="Arial"/>
                <a:ea typeface="+mn-ea"/>
                <a:cs typeface="+mn-cs"/>
              </a:rPr>
              <a:t>help the team to convey the “Monaco” message;</a:t>
            </a:r>
          </a:p>
          <a:p>
            <a:pPr marL="963000" marR="0" lvl="1" indent="-342900" algn="just" defTabSz="914400" rtl="0" eaLnBrk="1" fontAlgn="auto" latinLnBrk="0" hangingPunct="1">
              <a:lnSpc>
                <a:spcPct val="120000"/>
              </a:lnSpc>
              <a:spcBef>
                <a:spcPct val="20000"/>
              </a:spcBef>
              <a:spcAft>
                <a:spcPts val="0"/>
              </a:spcAft>
              <a:buClr>
                <a:srgbClr val="D1282E"/>
              </a:buClr>
              <a:buSzTx/>
              <a:buFont typeface="Wingdings" panose="05000000000000000000" pitchFamily="2" charset="2"/>
              <a:buChar char="q"/>
              <a:tabLst/>
              <a:defRPr/>
            </a:pPr>
            <a:r>
              <a:rPr kumimoji="0" lang="en-GB" sz="2000" b="0" i="0" u="none" strike="noStrike" kern="1200" cap="none" spc="0" normalizeH="0" baseline="0" dirty="0">
                <a:ln>
                  <a:noFill/>
                </a:ln>
                <a:solidFill>
                  <a:srgbClr val="000000"/>
                </a:solidFill>
                <a:effectLst/>
                <a:uLnTx/>
                <a:uFillTx/>
                <a:latin typeface="Arial"/>
                <a:ea typeface="+mn-ea"/>
                <a:cs typeface="+mn-cs"/>
              </a:rPr>
              <a:t>assist the club in its relationships with competitor clubs, and national and international governance bodies;</a:t>
            </a:r>
          </a:p>
          <a:p>
            <a:pPr marL="963000" marR="0" lvl="1" indent="-342900" algn="just" defTabSz="914400" rtl="0" eaLnBrk="1" fontAlgn="auto" latinLnBrk="0" hangingPunct="1">
              <a:lnSpc>
                <a:spcPct val="120000"/>
              </a:lnSpc>
              <a:spcBef>
                <a:spcPct val="20000"/>
              </a:spcBef>
              <a:spcAft>
                <a:spcPts val="0"/>
              </a:spcAft>
              <a:buClr>
                <a:srgbClr val="D1282E"/>
              </a:buClr>
              <a:buSzTx/>
              <a:buFont typeface="Wingdings" panose="05000000000000000000" pitchFamily="2" charset="2"/>
              <a:buChar char="q"/>
              <a:tabLst/>
              <a:defRPr/>
            </a:pPr>
            <a:r>
              <a:rPr kumimoji="0" lang="en-GB" sz="2000" b="0" i="0" u="none" strike="noStrike" kern="1200" cap="none" spc="0" normalizeH="0" baseline="0" dirty="0" smtClean="0">
                <a:ln>
                  <a:noFill/>
                </a:ln>
                <a:solidFill>
                  <a:srgbClr val="000000"/>
                </a:solidFill>
                <a:effectLst/>
                <a:uLnTx/>
                <a:uFillTx/>
                <a:latin typeface="Arial"/>
                <a:ea typeface="+mn-ea"/>
                <a:cs typeface="+mn-cs"/>
              </a:rPr>
              <a:t>pool </a:t>
            </a:r>
            <a:r>
              <a:rPr kumimoji="0" lang="en-GB" sz="2000" b="0" i="0" u="none" strike="noStrike" kern="1200" cap="none" spc="0" normalizeH="0" baseline="0" dirty="0">
                <a:ln>
                  <a:noFill/>
                </a:ln>
                <a:solidFill>
                  <a:srgbClr val="000000"/>
                </a:solidFill>
                <a:effectLst/>
                <a:uLnTx/>
                <a:uFillTx/>
                <a:latin typeface="Arial"/>
                <a:ea typeface="+mn-ea"/>
                <a:cs typeface="+mn-cs"/>
              </a:rPr>
              <a:t>resources in order to improve services for the media.</a:t>
            </a:r>
          </a:p>
          <a:p>
            <a:pPr marL="963000" marR="0" lvl="1" indent="-342900" algn="just" defTabSz="914400" rtl="0" eaLnBrk="1" fontAlgn="auto" latinLnBrk="0" hangingPunct="1">
              <a:lnSpc>
                <a:spcPct val="70000"/>
              </a:lnSpc>
              <a:spcBef>
                <a:spcPct val="20000"/>
              </a:spcBef>
              <a:spcAft>
                <a:spcPts val="0"/>
              </a:spcAft>
              <a:buClr>
                <a:srgbClr val="D1282E"/>
              </a:buClr>
              <a:buSzTx/>
              <a:buFont typeface="Wingdings" panose="05000000000000000000" pitchFamily="2" charset="2"/>
              <a:buChar char="q"/>
              <a:tabLst/>
              <a:defRPr/>
            </a:pPr>
            <a:endParaRPr kumimoji="0" lang="en-GB" sz="2400" b="0"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100000"/>
              </a:lnSpc>
              <a:spcBef>
                <a:spcPct val="20000"/>
              </a:spcBef>
              <a:spcAft>
                <a:spcPts val="600"/>
              </a:spcAft>
              <a:buClrTx/>
              <a:buSzTx/>
              <a:buFont typeface="Arial" pitchFamily="34" charset="0"/>
              <a:buNone/>
              <a:tabLst/>
              <a:defRPr/>
            </a:pPr>
            <a:r>
              <a:rPr kumimoji="0" lang="en-GB" sz="2000" b="0" i="0" u="none" strike="noStrike" kern="1200" cap="none" spc="0" normalizeH="0" baseline="0" dirty="0">
                <a:ln>
                  <a:noFill/>
                </a:ln>
                <a:solidFill>
                  <a:srgbClr val="000000"/>
                </a:solidFill>
                <a:effectLst/>
                <a:uLnTx/>
                <a:uFillTx/>
                <a:latin typeface="Arial"/>
                <a:ea typeface="+mn-ea"/>
                <a:cs typeface="+mn-cs"/>
              </a:rPr>
              <a:t>An agreement was drawn up setting out the terms of this partnership, whose aim is to provide institutional support on governance and communications issues.</a:t>
            </a:r>
            <a:endParaRPr kumimoji="0" lang="en-GB" sz="2400" b="0"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100000"/>
              </a:lnSpc>
              <a:spcBef>
                <a:spcPct val="20000"/>
              </a:spcBef>
              <a:spcAft>
                <a:spcPts val="600"/>
              </a:spcAft>
              <a:buClrTx/>
              <a:buSzTx/>
              <a:buFont typeface="Arial" pitchFamily="34" charset="0"/>
              <a:buNone/>
              <a:tabLst/>
              <a:defRPr/>
            </a:pPr>
            <a:r>
              <a:rPr kumimoji="0" lang="en-GB" sz="2000" b="0" i="0" u="none" strike="noStrike" kern="1200" cap="none" spc="0" normalizeH="0" baseline="0" dirty="0">
                <a:ln>
                  <a:noFill/>
                </a:ln>
                <a:solidFill>
                  <a:srgbClr val="000000"/>
                </a:solidFill>
                <a:effectLst/>
                <a:uLnTx/>
                <a:uFillTx/>
                <a:latin typeface="Arial"/>
                <a:ea typeface="+mn-ea"/>
                <a:cs typeface="+mn-cs"/>
              </a:rPr>
              <a:t>In specific terms, it:</a:t>
            </a:r>
            <a:endParaRPr kumimoji="0" lang="en-GB" sz="2400" b="0" i="0" u="none" strike="noStrike" kern="1200" cap="none" spc="0" normalizeH="0" baseline="0" noProof="0" dirty="0" smtClean="0">
              <a:ln>
                <a:noFill/>
              </a:ln>
              <a:solidFill>
                <a:srgbClr val="000000"/>
              </a:solidFill>
              <a:effectLst/>
              <a:uLnTx/>
              <a:uFillTx/>
              <a:latin typeface="Arial"/>
              <a:ea typeface="+mn-ea"/>
              <a:cs typeface="+mn-cs"/>
            </a:endParaRPr>
          </a:p>
          <a:p>
            <a:pPr marL="342900" marR="0" lvl="0" indent="-342900" algn="just" defTabSz="914400" rtl="0" eaLnBrk="1" fontAlgn="auto" latinLnBrk="0" hangingPunct="1">
              <a:lnSpc>
                <a:spcPct val="100000"/>
              </a:lnSpc>
              <a:spcBef>
                <a:spcPct val="20000"/>
              </a:spcBef>
              <a:spcAft>
                <a:spcPts val="600"/>
              </a:spcAft>
              <a:buClrTx/>
              <a:buSzTx/>
              <a:buFont typeface="Wingdings" panose="05000000000000000000" pitchFamily="2" charset="2"/>
              <a:buChar char="q"/>
              <a:tabLst/>
              <a:defRPr/>
            </a:pPr>
            <a:r>
              <a:rPr kumimoji="0" lang="en-GB" sz="2000" b="0" i="0" u="none" strike="noStrike" kern="1200" cap="none" spc="0" normalizeH="0" baseline="0" dirty="0">
                <a:ln>
                  <a:noFill/>
                </a:ln>
                <a:solidFill>
                  <a:srgbClr val="000000"/>
                </a:solidFill>
                <a:effectLst/>
                <a:uLnTx/>
                <a:uFillTx/>
                <a:latin typeface="Arial"/>
                <a:ea typeface="+mn-ea"/>
                <a:cs typeface="+mn-cs"/>
              </a:rPr>
              <a:t>makes operational resources available to the club, including press officers from the Government Communication Department as well as journalists and/or camera operators, content producers and the Government Communication Department Liaison Officer;</a:t>
            </a:r>
            <a:endParaRPr kumimoji="0" lang="en-GB" sz="2400" b="0" i="0" u="none" strike="noStrike" kern="1200" cap="none" spc="0" normalizeH="0" baseline="0" noProof="0" dirty="0" smtClean="0">
              <a:ln>
                <a:noFill/>
              </a:ln>
              <a:solidFill>
                <a:srgbClr val="000000"/>
              </a:solidFill>
              <a:effectLst/>
              <a:uLnTx/>
              <a:uFillTx/>
              <a:latin typeface="Arial"/>
              <a:ea typeface="+mn-ea"/>
              <a:cs typeface="+mn-cs"/>
            </a:endParaRPr>
          </a:p>
          <a:p>
            <a:pPr marL="342900" marR="0" lvl="0" indent="-342900" algn="just" defTabSz="914400" rtl="0" eaLnBrk="1" fontAlgn="auto" latinLnBrk="0" hangingPunct="1">
              <a:lnSpc>
                <a:spcPct val="100000"/>
              </a:lnSpc>
              <a:spcBef>
                <a:spcPct val="20000"/>
              </a:spcBef>
              <a:spcAft>
                <a:spcPts val="600"/>
              </a:spcAft>
              <a:buClrTx/>
              <a:buSzTx/>
              <a:buFont typeface="Wingdings" panose="05000000000000000000" pitchFamily="2" charset="2"/>
              <a:buChar char="q"/>
              <a:tabLst/>
              <a:defRPr/>
            </a:pPr>
            <a:r>
              <a:rPr kumimoji="0" lang="en-GB" sz="2000" b="0" i="0" u="none" strike="noStrike" kern="1200" cap="none" spc="0" normalizeH="0" baseline="0" dirty="0">
                <a:ln>
                  <a:noFill/>
                </a:ln>
                <a:solidFill>
                  <a:srgbClr val="000000"/>
                </a:solidFill>
                <a:effectLst/>
                <a:uLnTx/>
                <a:uFillTx/>
                <a:latin typeface="Arial"/>
                <a:ea typeface="+mn-ea"/>
                <a:cs typeface="+mn-cs"/>
              </a:rPr>
              <a:t>supports clubs to:</a:t>
            </a:r>
          </a:p>
          <a:p>
            <a:pPr marL="457200" marR="0" lvl="1" indent="-182880" algn="just" defTabSz="914400" rtl="0" eaLnBrk="1" fontAlgn="auto" latinLnBrk="0" hangingPunct="1">
              <a:lnSpc>
                <a:spcPct val="100000"/>
              </a:lnSpc>
              <a:spcBef>
                <a:spcPct val="20000"/>
              </a:spcBef>
              <a:spcAft>
                <a:spcPts val="0"/>
              </a:spcAft>
              <a:buClr>
                <a:srgbClr val="D1282E"/>
              </a:buClr>
              <a:buSzTx/>
              <a:buFont typeface="Wingdings" panose="05000000000000000000" pitchFamily="2" charset="2"/>
              <a:buChar char="§"/>
              <a:tabLst/>
              <a:defRPr/>
            </a:pPr>
            <a:r>
              <a:rPr kumimoji="0" lang="en-GB" sz="2000" b="0" i="0" u="none" strike="noStrike" kern="1200" cap="none" spc="0" normalizeH="0" baseline="0" dirty="0">
                <a:ln>
                  <a:noFill/>
                </a:ln>
                <a:solidFill>
                  <a:srgbClr val="000000"/>
                </a:solidFill>
                <a:effectLst/>
                <a:uLnTx/>
                <a:uFillTx/>
                <a:latin typeface="Arial"/>
                <a:ea typeface="+mn-ea"/>
                <a:cs typeface="+mn-cs"/>
              </a:rPr>
              <a:t>identify and equip working areas for media representatives and arrange access to them;</a:t>
            </a:r>
          </a:p>
          <a:p>
            <a:pPr marL="457200" marR="0" lvl="1" indent="-182880" algn="just" defTabSz="914400" rtl="0" eaLnBrk="1" fontAlgn="auto" latinLnBrk="0" hangingPunct="1">
              <a:lnSpc>
                <a:spcPct val="100000"/>
              </a:lnSpc>
              <a:spcBef>
                <a:spcPct val="20000"/>
              </a:spcBef>
              <a:spcAft>
                <a:spcPts val="0"/>
              </a:spcAft>
              <a:buClr>
                <a:srgbClr val="D1282E"/>
              </a:buClr>
              <a:buSzTx/>
              <a:buFont typeface="Wingdings" panose="05000000000000000000" pitchFamily="2" charset="2"/>
              <a:buChar char="§"/>
              <a:tabLst/>
              <a:defRPr/>
            </a:pPr>
            <a:r>
              <a:rPr kumimoji="0" lang="en-GB" sz="2000" b="0" i="0" u="none" strike="noStrike" kern="1200" cap="none" spc="0" normalizeH="0" baseline="0" dirty="0">
                <a:ln>
                  <a:noFill/>
                </a:ln>
                <a:solidFill>
                  <a:srgbClr val="000000"/>
                </a:solidFill>
                <a:effectLst/>
                <a:uLnTx/>
                <a:uFillTx/>
                <a:latin typeface="Arial"/>
                <a:ea typeface="+mn-ea"/>
                <a:cs typeface="+mn-cs"/>
              </a:rPr>
              <a:t>put in place a reception service for media representatives during national and international games;</a:t>
            </a:r>
          </a:p>
          <a:p>
            <a:pPr marL="457200" marR="0" lvl="1" indent="-182880" algn="just" defTabSz="914400" rtl="0" eaLnBrk="1" fontAlgn="auto" latinLnBrk="0" hangingPunct="1">
              <a:lnSpc>
                <a:spcPct val="100000"/>
              </a:lnSpc>
              <a:spcBef>
                <a:spcPct val="20000"/>
              </a:spcBef>
              <a:spcAft>
                <a:spcPts val="0"/>
              </a:spcAft>
              <a:buClr>
                <a:srgbClr val="D1282E"/>
              </a:buClr>
              <a:buSzTx/>
              <a:buFont typeface="Wingdings" panose="05000000000000000000" pitchFamily="2" charset="2"/>
              <a:buChar char="§"/>
              <a:tabLst/>
              <a:defRPr/>
            </a:pPr>
            <a:r>
              <a:rPr kumimoji="0" lang="en-GB" sz="2000" b="0" i="0" u="none" strike="noStrike" kern="1200" cap="none" spc="0" normalizeH="0" baseline="0" dirty="0">
                <a:ln>
                  <a:noFill/>
                </a:ln>
                <a:solidFill>
                  <a:srgbClr val="000000"/>
                </a:solidFill>
                <a:effectLst/>
                <a:uLnTx/>
                <a:uFillTx/>
                <a:latin typeface="Arial"/>
                <a:ea typeface="+mn-ea"/>
                <a:cs typeface="+mn-cs"/>
              </a:rPr>
              <a:t>advise and help the club to create and/or develop communications tools that will improve the link with the fan community (visual identity, communications messages, Web TV, Internet and social media, link with the websites of federal bodies, etc.);</a:t>
            </a:r>
          </a:p>
          <a:p>
            <a:pPr marL="457200" marR="0" lvl="1" indent="-182880" algn="just" defTabSz="914400" rtl="0" eaLnBrk="1" fontAlgn="auto" latinLnBrk="0" hangingPunct="1">
              <a:lnSpc>
                <a:spcPct val="100000"/>
              </a:lnSpc>
              <a:spcBef>
                <a:spcPct val="20000"/>
              </a:spcBef>
              <a:spcAft>
                <a:spcPts val="0"/>
              </a:spcAft>
              <a:buClr>
                <a:srgbClr val="D1282E"/>
              </a:buClr>
              <a:buSzTx/>
              <a:buFont typeface="Wingdings" panose="05000000000000000000" pitchFamily="2" charset="2"/>
              <a:buChar char="§"/>
              <a:tabLst/>
              <a:defRPr/>
            </a:pPr>
            <a:r>
              <a:rPr kumimoji="0" lang="en-GB" sz="2000" b="0" i="0" u="none" strike="noStrike" kern="1200" cap="none" spc="0" normalizeH="0" baseline="0" dirty="0">
                <a:ln>
                  <a:noFill/>
                </a:ln>
                <a:solidFill>
                  <a:srgbClr val="000000"/>
                </a:solidFill>
                <a:effectLst/>
                <a:uLnTx/>
                <a:uFillTx/>
                <a:latin typeface="Arial"/>
                <a:ea typeface="+mn-ea"/>
                <a:cs typeface="+mn-cs"/>
              </a:rPr>
              <a:t>offer a presence/spokesperson during games involving foreign relations to welcome the managers of opposing teams, representatives from sporting bodies and other personalities.</a:t>
            </a:r>
          </a:p>
          <a:p>
            <a:pPr marL="274320" marR="0" lvl="1" indent="0" algn="just" defTabSz="914400" rtl="0" eaLnBrk="1" fontAlgn="auto" latinLnBrk="0" hangingPunct="1">
              <a:lnSpc>
                <a:spcPct val="100000"/>
              </a:lnSpc>
              <a:spcBef>
                <a:spcPct val="20000"/>
              </a:spcBef>
              <a:spcAft>
                <a:spcPts val="0"/>
              </a:spcAft>
              <a:buClr>
                <a:srgbClr val="D1282E"/>
              </a:buClr>
              <a:buSzTx/>
              <a:buFont typeface="Arial" pitchFamily="34" charset="0"/>
              <a:buNone/>
              <a:tabLst/>
              <a:defRPr/>
            </a:pPr>
            <a:endParaRPr kumimoji="0" lang="en-GB" sz="2400" b="0"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100000"/>
              </a:lnSpc>
              <a:spcBef>
                <a:spcPct val="20000"/>
              </a:spcBef>
              <a:spcAft>
                <a:spcPts val="600"/>
              </a:spcAft>
              <a:buClrTx/>
              <a:buSzTx/>
              <a:buFont typeface="Arial" pitchFamily="34" charset="0"/>
              <a:buNone/>
              <a:tabLst/>
              <a:defRPr/>
            </a:pPr>
            <a:r>
              <a:rPr kumimoji="0" lang="en-GB" sz="2000" b="0" i="0" u="none" strike="noStrike" kern="1200" cap="none" spc="0" normalizeH="0" baseline="0" dirty="0">
                <a:ln>
                  <a:noFill/>
                </a:ln>
                <a:solidFill>
                  <a:srgbClr val="000000"/>
                </a:solidFill>
                <a:effectLst/>
                <a:uLnTx/>
                <a:uFillTx/>
                <a:latin typeface="Arial"/>
                <a:ea typeface="+mn-ea"/>
                <a:cs typeface="+mn-cs"/>
              </a:rPr>
              <a:t>The partnership involves a financial contribution of €1.5 million to all of the club’s communications and public relations activities.</a:t>
            </a:r>
          </a:p>
          <a:p>
            <a:pPr marL="0" marR="0" lvl="0" indent="0" algn="just" defTabSz="914400" rtl="0" eaLnBrk="1" fontAlgn="auto" latinLnBrk="0" hangingPunct="1">
              <a:lnSpc>
                <a:spcPct val="100000"/>
              </a:lnSpc>
              <a:spcBef>
                <a:spcPct val="20000"/>
              </a:spcBef>
              <a:spcAft>
                <a:spcPts val="600"/>
              </a:spcAft>
              <a:buClrTx/>
              <a:buSzTx/>
              <a:buFont typeface="Arial" pitchFamily="34" charset="0"/>
              <a:buNone/>
              <a:tabLst/>
              <a:defRPr/>
            </a:pPr>
            <a:endParaRPr kumimoji="0" lang="en-GB" sz="1800" b="1" i="0" u="sng" strike="noStrike" kern="1200" cap="none" spc="0" normalizeH="0" baseline="0" noProof="0" dirty="0" smtClean="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100000"/>
              </a:lnSpc>
              <a:spcBef>
                <a:spcPct val="20000"/>
              </a:spcBef>
              <a:spcAft>
                <a:spcPts val="600"/>
              </a:spcAft>
              <a:buClrTx/>
              <a:buSzTx/>
              <a:buFont typeface="Arial" pitchFamily="34" charset="0"/>
              <a:buNone/>
              <a:tabLst/>
              <a:defRPr/>
            </a:pPr>
            <a:r>
              <a:rPr kumimoji="0" lang="en-GB" sz="2000" b="1" i="0" u="sng" strike="noStrike" kern="1200" cap="all" spc="0" normalizeH="0" baseline="0" dirty="0">
                <a:ln>
                  <a:noFill/>
                </a:ln>
                <a:solidFill>
                  <a:srgbClr val="000000"/>
                </a:solidFill>
                <a:effectLst/>
                <a:uLnTx/>
                <a:uFillTx/>
                <a:latin typeface="Arial"/>
                <a:ea typeface="+mn-ea"/>
                <a:cs typeface="+mn-cs"/>
              </a:rPr>
              <a:t>Media visibility of the Roca Team during the 2017/2018 season</a:t>
            </a:r>
            <a:endParaRPr kumimoji="0" lang="en-GB" sz="1800" b="1" i="0" u="sng" strike="noStrike" kern="1200" cap="none" spc="0" normalizeH="0" baseline="0" noProof="0" dirty="0" smtClean="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100000"/>
              </a:lnSpc>
              <a:spcBef>
                <a:spcPct val="20000"/>
              </a:spcBef>
              <a:spcAft>
                <a:spcPts val="600"/>
              </a:spcAft>
              <a:buClrTx/>
              <a:buSzTx/>
              <a:buFont typeface="Arial" pitchFamily="34" charset="0"/>
              <a:buNone/>
              <a:tabLst/>
              <a:defRPr/>
            </a:pPr>
            <a:r>
              <a:rPr kumimoji="0" lang="en-GB" sz="2000" b="0" i="0" u="none" strike="noStrike" kern="1200" cap="none" spc="0" normalizeH="0" baseline="0" dirty="0">
                <a:ln>
                  <a:noFill/>
                </a:ln>
                <a:solidFill>
                  <a:srgbClr val="000000"/>
                </a:solidFill>
                <a:effectLst/>
                <a:uLnTx/>
                <a:uFillTx/>
                <a:latin typeface="Arial"/>
                <a:ea typeface="+mn-ea"/>
                <a:cs typeface="+mn-cs"/>
              </a:rPr>
              <a:t>The study carried out by KANTAR MEDIA during the </a:t>
            </a:r>
            <a:r>
              <a:rPr kumimoji="0" lang="en-GB" sz="2000" b="0" i="0" u="none" strike="noStrike" kern="1200" cap="none" spc="0" normalizeH="0" baseline="0" dirty="0" smtClean="0">
                <a:ln>
                  <a:noFill/>
                </a:ln>
                <a:solidFill>
                  <a:srgbClr val="000000"/>
                </a:solidFill>
                <a:effectLst/>
                <a:uLnTx/>
                <a:uFillTx/>
                <a:latin typeface="Arial"/>
                <a:ea typeface="+mn-ea"/>
                <a:cs typeface="+mn-cs"/>
              </a:rPr>
              <a:t>period from </a:t>
            </a:r>
            <a:r>
              <a:rPr kumimoji="0" lang="en-GB" sz="2000" b="0" i="0" u="none" strike="noStrike" kern="1200" cap="none" spc="0" normalizeH="0" baseline="0" dirty="0">
                <a:ln>
                  <a:noFill/>
                </a:ln>
                <a:solidFill>
                  <a:srgbClr val="000000"/>
                </a:solidFill>
                <a:effectLst/>
                <a:uLnTx/>
                <a:uFillTx/>
                <a:latin typeface="Arial"/>
                <a:ea typeface="+mn-ea"/>
                <a:cs typeface="+mn-cs"/>
              </a:rPr>
              <a:t>1 August 2018 to 30 June 2019 for the written press, Internet, radio and television highlighted:</a:t>
            </a:r>
          </a:p>
          <a:p>
            <a:pPr marL="800100" marR="0" lvl="1" indent="-342900" algn="just" defTabSz="914400" rtl="0" eaLnBrk="1" fontAlgn="auto" latinLnBrk="0" hangingPunct="1">
              <a:lnSpc>
                <a:spcPct val="100000"/>
              </a:lnSpc>
              <a:spcBef>
                <a:spcPct val="20000"/>
              </a:spcBef>
              <a:spcAft>
                <a:spcPts val="0"/>
              </a:spcAft>
              <a:buClr>
                <a:srgbClr val="D1282E"/>
              </a:buClr>
              <a:buSzTx/>
              <a:buFont typeface="Wingdings" panose="05000000000000000000" pitchFamily="2" charset="2"/>
              <a:buChar char="q"/>
              <a:tabLst/>
              <a:defRPr/>
            </a:pPr>
            <a:r>
              <a:rPr kumimoji="0" lang="en-GB" sz="2000" b="0" i="0" u="none" strike="noStrike" kern="1200" cap="none" spc="0" normalizeH="0" baseline="0" dirty="0">
                <a:ln>
                  <a:noFill/>
                </a:ln>
                <a:solidFill>
                  <a:srgbClr val="000000"/>
                </a:solidFill>
                <a:effectLst/>
                <a:uLnTx/>
                <a:uFillTx/>
                <a:latin typeface="Arial"/>
                <a:ea typeface="+mn-ea"/>
                <a:cs typeface="+mn-cs"/>
              </a:rPr>
              <a:t>177 media mentions;</a:t>
            </a:r>
          </a:p>
          <a:p>
            <a:pPr marL="800100" marR="0" lvl="1" indent="-342900" algn="just" defTabSz="914400" rtl="0" eaLnBrk="1" fontAlgn="auto" latinLnBrk="0" hangingPunct="1">
              <a:lnSpc>
                <a:spcPct val="100000"/>
              </a:lnSpc>
              <a:spcBef>
                <a:spcPct val="20000"/>
              </a:spcBef>
              <a:spcAft>
                <a:spcPts val="0"/>
              </a:spcAft>
              <a:buClr>
                <a:srgbClr val="D1282E"/>
              </a:buClr>
              <a:buSzTx/>
              <a:buFont typeface="Wingdings" panose="05000000000000000000" pitchFamily="2" charset="2"/>
              <a:buChar char="q"/>
              <a:tabLst/>
              <a:defRPr/>
            </a:pPr>
            <a:r>
              <a:rPr kumimoji="0" lang="en-GB" sz="2000" b="0" i="0" u="none" strike="noStrike" kern="1200" cap="none" spc="0" normalizeH="0" baseline="0" dirty="0">
                <a:ln>
                  <a:noFill/>
                </a:ln>
                <a:solidFill>
                  <a:srgbClr val="000000"/>
                </a:solidFill>
                <a:effectLst/>
                <a:uLnTx/>
                <a:uFillTx/>
                <a:latin typeface="Arial"/>
                <a:ea typeface="+mn-ea"/>
                <a:cs typeface="+mn-cs"/>
              </a:rPr>
              <a:t>media impact of 79.9 million contacts;</a:t>
            </a:r>
          </a:p>
          <a:p>
            <a:pPr marL="800100" marR="0" lvl="1" indent="-342900" algn="just" defTabSz="914400" rtl="0" eaLnBrk="1" fontAlgn="auto" latinLnBrk="0" hangingPunct="1">
              <a:lnSpc>
                <a:spcPct val="100000"/>
              </a:lnSpc>
              <a:spcBef>
                <a:spcPct val="20000"/>
              </a:spcBef>
              <a:spcAft>
                <a:spcPts val="0"/>
              </a:spcAft>
              <a:buClr>
                <a:srgbClr val="D1282E"/>
              </a:buClr>
              <a:buSzTx/>
              <a:buFont typeface="Wingdings" panose="05000000000000000000" pitchFamily="2" charset="2"/>
              <a:buChar char="q"/>
              <a:tabLst/>
              <a:defRPr/>
            </a:pPr>
            <a:r>
              <a:rPr kumimoji="0" lang="en-GB" sz="2000" b="0" i="0" u="none" strike="noStrike" kern="1200" cap="none" spc="0" normalizeH="0" baseline="0" dirty="0">
                <a:ln>
                  <a:noFill/>
                </a:ln>
                <a:solidFill>
                  <a:srgbClr val="000000"/>
                </a:solidFill>
                <a:effectLst/>
                <a:uLnTx/>
                <a:uFillTx/>
                <a:latin typeface="Arial"/>
                <a:ea typeface="+mn-ea"/>
                <a:cs typeface="+mn-cs"/>
              </a:rPr>
              <a:t>equivalent of purchasing €3,241,148 in advertising space.</a:t>
            </a:r>
          </a:p>
          <a:p>
            <a:pPr marL="800100" marR="0" lvl="1" indent="-342900" algn="just" defTabSz="914400" rtl="0" eaLnBrk="1" fontAlgn="auto" latinLnBrk="0" hangingPunct="1">
              <a:lnSpc>
                <a:spcPct val="100000"/>
              </a:lnSpc>
              <a:spcBef>
                <a:spcPct val="20000"/>
              </a:spcBef>
              <a:spcAft>
                <a:spcPts val="0"/>
              </a:spcAft>
              <a:buClr>
                <a:srgbClr val="D1282E"/>
              </a:buClr>
              <a:buSzTx/>
              <a:buFont typeface="Wingdings" panose="05000000000000000000" pitchFamily="2" charset="2"/>
              <a:buChar char="q"/>
              <a:tabLst/>
              <a:defRPr/>
            </a:pPr>
            <a:endParaRPr kumimoji="0" lang="en-GB" sz="2000" b="0"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100000"/>
              </a:lnSpc>
              <a:spcBef>
                <a:spcPct val="20000"/>
              </a:spcBef>
              <a:spcAft>
                <a:spcPts val="600"/>
              </a:spcAft>
              <a:buClrTx/>
              <a:buSzTx/>
              <a:buFont typeface="Arial" pitchFamily="34" charset="0"/>
              <a:buNone/>
              <a:tabLst/>
              <a:defRPr/>
            </a:pPr>
            <a:r>
              <a:rPr kumimoji="0" lang="en-GB" sz="2000" b="0" i="0" u="none" strike="noStrike" kern="1200" cap="none" spc="0" normalizeH="0" baseline="0" dirty="0">
                <a:ln>
                  <a:noFill/>
                </a:ln>
                <a:solidFill>
                  <a:srgbClr val="000000"/>
                </a:solidFill>
                <a:effectLst/>
                <a:uLnTx/>
                <a:uFillTx/>
                <a:latin typeface="Arial"/>
                <a:ea typeface="+mn-ea"/>
                <a:cs typeface="+mn-cs"/>
              </a:rPr>
              <a:t>These results show strong media support for the Roca Team. </a:t>
            </a:r>
          </a:p>
          <a:p>
            <a:pPr marL="0" marR="0" lvl="0" indent="0" algn="just" defTabSz="914400" rtl="0" eaLnBrk="1" fontAlgn="auto" latinLnBrk="0" hangingPunct="1">
              <a:lnSpc>
                <a:spcPct val="100000"/>
              </a:lnSpc>
              <a:spcBef>
                <a:spcPct val="20000"/>
              </a:spcBef>
              <a:spcAft>
                <a:spcPts val="600"/>
              </a:spcAft>
              <a:buClrTx/>
              <a:buSzTx/>
              <a:buFont typeface="Arial" pitchFamily="34" charset="0"/>
              <a:buNone/>
              <a:tabLst/>
              <a:defRPr/>
            </a:pPr>
            <a:r>
              <a:rPr kumimoji="0" lang="en-GB" sz="2000" b="0" i="0" u="none" strike="noStrike" kern="1200" cap="none" spc="0" normalizeH="0" baseline="0" dirty="0">
                <a:ln>
                  <a:noFill/>
                </a:ln>
                <a:solidFill>
                  <a:srgbClr val="000000"/>
                </a:solidFill>
                <a:effectLst/>
                <a:uLnTx/>
                <a:uFillTx/>
                <a:latin typeface="Arial"/>
                <a:ea typeface="+mn-ea"/>
                <a:cs typeface="+mn-cs"/>
              </a:rPr>
              <a:t>We thank the media for this and hope that they will continue to follow us again this season.</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17" name="Rectangle 16"/>
          <p:cNvSpPr/>
          <p:nvPr/>
        </p:nvSpPr>
        <p:spPr>
          <a:xfrm>
            <a:off x="-8570" y="7668344"/>
            <a:ext cx="6866570" cy="72008"/>
          </a:xfrm>
          <a:prstGeom prst="rect">
            <a:avLst/>
          </a:prstGeom>
          <a:solidFill>
            <a:srgbClr val="FE5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Tree>
    <p:extLst>
      <p:ext uri="{BB962C8B-B14F-4D97-AF65-F5344CB8AC3E}">
        <p14:creationId xmlns:p14="http://schemas.microsoft.com/office/powerpoint/2010/main" val="15831844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570" y="1754837"/>
            <a:ext cx="6866568" cy="2158646"/>
          </a:xfrm>
        </p:spPr>
        <p:txBody>
          <a:bodyPr>
            <a:normAutofit/>
          </a:bodyPr>
          <a:lstStyle/>
          <a:p>
            <a:pPr marL="0" indent="0" algn="ctr" rtl="0">
              <a:lnSpc>
                <a:spcPct val="100000"/>
              </a:lnSpc>
              <a:buNone/>
            </a:pPr>
            <a:r>
              <a:rPr lang="en-GB" sz="1600" b="0" i="0" u="none" baseline="0" dirty="0"/>
              <a:t>Louis II Stadium, 7 Avenue des Castelans,</a:t>
            </a:r>
          </a:p>
          <a:p>
            <a:pPr marL="0" indent="0" algn="ctr" rtl="0">
              <a:lnSpc>
                <a:spcPct val="100000"/>
              </a:lnSpc>
              <a:buNone/>
            </a:pPr>
            <a:r>
              <a:rPr lang="en-GB" sz="1600" b="0" i="0" u="none" baseline="0" dirty="0"/>
              <a:t>98000 MONACO</a:t>
            </a:r>
          </a:p>
          <a:p>
            <a:pPr marL="0" indent="0" algn="ctr" rtl="0">
              <a:lnSpc>
                <a:spcPct val="100000"/>
              </a:lnSpc>
              <a:buNone/>
            </a:pPr>
            <a:r>
              <a:rPr lang="en-GB" sz="1600" b="0" i="0" u="none" baseline="0" dirty="0"/>
              <a:t>Tel.: 03 77 92 05 40</a:t>
            </a:r>
          </a:p>
          <a:p>
            <a:pPr marL="0" indent="0" algn="ctr" rtl="0">
              <a:lnSpc>
                <a:spcPct val="100000"/>
              </a:lnSpc>
              <a:buNone/>
            </a:pPr>
            <a:r>
              <a:rPr lang="en-GB" sz="1600" b="0" i="0" u="none" baseline="0" dirty="0"/>
              <a:t>Fax: 03 77 92 05 97</a:t>
            </a:r>
            <a:endParaRPr lang="en-GB" sz="1600" dirty="0"/>
          </a:p>
          <a:p>
            <a:pPr marL="0" indent="0" algn="ctr" rtl="0">
              <a:lnSpc>
                <a:spcPct val="100000"/>
              </a:lnSpc>
              <a:buNone/>
            </a:pPr>
            <a:r>
              <a:rPr lang="en-GB" sz="1600" b="0" i="0" u="none" baseline="0" dirty="0"/>
              <a:t>Website: http://www.asmbasket.org</a:t>
            </a:r>
          </a:p>
          <a:p>
            <a:pPr marL="0" indent="0" algn="ctr" rtl="0">
              <a:lnSpc>
                <a:spcPct val="100000"/>
              </a:lnSpc>
              <a:buNone/>
            </a:pPr>
            <a:r>
              <a:rPr lang="en-GB" sz="1600" b="0" i="0" u="none" baseline="0" dirty="0"/>
              <a:t>Email: </a:t>
            </a:r>
            <a:r>
              <a:rPr lang="en-GB" sz="1600" b="0" i="0" u="sng" baseline="0" dirty="0">
                <a:hlinkClick r:id="rId2"/>
              </a:rPr>
              <a:t>monacobasket@monaco.mc</a:t>
            </a:r>
            <a:r>
              <a:rPr lang="en-GB" b="0" i="0" u="none" baseline="0" dirty="0"/>
              <a:t>   </a:t>
            </a:r>
            <a:endParaRPr lang="en-GB" dirty="0" smtClean="0"/>
          </a:p>
        </p:txBody>
      </p:sp>
      <p:sp>
        <p:nvSpPr>
          <p:cNvPr id="6" name="Rectangle 5"/>
          <p:cNvSpPr/>
          <p:nvPr/>
        </p:nvSpPr>
        <p:spPr>
          <a:xfrm>
            <a:off x="1335062" y="1331640"/>
            <a:ext cx="4182169" cy="369332"/>
          </a:xfrm>
          <a:prstGeom prst="rect">
            <a:avLst/>
          </a:prstGeom>
          <a:solidFill>
            <a:srgbClr val="FE5D3B"/>
          </a:solidFill>
          <a:ln>
            <a:noFill/>
          </a:ln>
        </p:spPr>
        <p:style>
          <a:lnRef idx="1">
            <a:schemeClr val="dk1"/>
          </a:lnRef>
          <a:fillRef idx="3">
            <a:schemeClr val="dk1"/>
          </a:fillRef>
          <a:effectRef idx="2">
            <a:schemeClr val="dk1"/>
          </a:effectRef>
          <a:fontRef idx="minor">
            <a:schemeClr val="lt1"/>
          </a:fontRef>
        </p:style>
        <p:txBody>
          <a:bodyPr wrap="square">
            <a:spAutoFit/>
          </a:bodyPr>
          <a:lstStyle/>
          <a:p>
            <a:pPr algn="ctr" rtl="0"/>
            <a:r>
              <a:rPr lang="en-GB" b="1" i="0" u="none" baseline="0" dirty="0"/>
              <a:t>AS MONACO BASKET</a:t>
            </a:r>
          </a:p>
        </p:txBody>
      </p:sp>
      <p:sp>
        <p:nvSpPr>
          <p:cNvPr id="7" name="Rectangle 6"/>
          <p:cNvSpPr/>
          <p:nvPr/>
        </p:nvSpPr>
        <p:spPr>
          <a:xfrm>
            <a:off x="5325" y="4716016"/>
            <a:ext cx="6852673" cy="1815882"/>
          </a:xfrm>
          <a:prstGeom prst="rect">
            <a:avLst/>
          </a:prstGeom>
        </p:spPr>
        <p:txBody>
          <a:bodyPr wrap="square">
            <a:spAutoFit/>
          </a:bodyPr>
          <a:lstStyle/>
          <a:p>
            <a:pPr algn="ctr" rtl="0"/>
            <a:r>
              <a:rPr lang="en-GB" sz="1600" b="0" i="0" u="none" baseline="0" dirty="0"/>
              <a:t>10 bis, Quai Antoine I, </a:t>
            </a:r>
          </a:p>
          <a:p>
            <a:pPr algn="ctr" rtl="0"/>
            <a:r>
              <a:rPr lang="en-GB" sz="1600" b="0" i="0" u="none" baseline="0" dirty="0"/>
              <a:t>98000 Monaco</a:t>
            </a:r>
          </a:p>
          <a:p>
            <a:pPr algn="ctr" rtl="0"/>
            <a:endParaRPr lang="en-GB" sz="1600" dirty="0"/>
          </a:p>
          <a:p>
            <a:pPr algn="ctr" rtl="0"/>
            <a:r>
              <a:rPr lang="en-GB" sz="1600" b="0" i="0" u="none" baseline="0" dirty="0"/>
              <a:t>Tel.: (+377) 98.98.22.22</a:t>
            </a:r>
            <a:endParaRPr lang="en-GB" sz="1600" dirty="0"/>
          </a:p>
          <a:p>
            <a:pPr algn="ctr" rtl="0"/>
            <a:r>
              <a:rPr lang="en-GB" sz="1600" b="0" i="0" u="none" baseline="0" dirty="0"/>
              <a:t>Fax: (+377) 98.98.22.15</a:t>
            </a:r>
          </a:p>
          <a:p>
            <a:pPr algn="ctr" rtl="0"/>
            <a:endParaRPr lang="en-GB" sz="1600" dirty="0"/>
          </a:p>
          <a:p>
            <a:pPr algn="ctr" rtl="0"/>
            <a:r>
              <a:rPr lang="en-GB" sz="1600" b="0" i="0" u="none" baseline="0" dirty="0"/>
              <a:t>Email: </a:t>
            </a:r>
            <a:r>
              <a:rPr lang="en-GB" sz="1600" b="0" i="0" u="sng" baseline="0" dirty="0">
                <a:hlinkClick r:id="rId3"/>
              </a:rPr>
              <a:t>avatrican@gouv.mc</a:t>
            </a:r>
            <a:r>
              <a:rPr lang="en-GB" sz="1600" b="0" i="0" u="none" baseline="0" dirty="0"/>
              <a:t> / </a:t>
            </a:r>
            <a:r>
              <a:rPr lang="en-GB" sz="1600" b="0" i="0" u="sng" baseline="0" dirty="0">
                <a:hlinkClick r:id="rId4"/>
              </a:rPr>
              <a:t>slaforest@gouv.mc</a:t>
            </a:r>
            <a:endParaRPr lang="en-GB" sz="1600" dirty="0"/>
          </a:p>
        </p:txBody>
      </p:sp>
      <p:sp>
        <p:nvSpPr>
          <p:cNvPr id="15" name="Rectangle 14"/>
          <p:cNvSpPr/>
          <p:nvPr/>
        </p:nvSpPr>
        <p:spPr>
          <a:xfrm>
            <a:off x="5325" y="6627127"/>
            <a:ext cx="6852675" cy="738664"/>
          </a:xfrm>
          <a:prstGeom prst="rect">
            <a:avLst/>
          </a:prstGeom>
        </p:spPr>
        <p:txBody>
          <a:bodyPr wrap="square">
            <a:spAutoFit/>
          </a:bodyPr>
          <a:lstStyle/>
          <a:p>
            <a:pPr algn="ctr" rtl="0"/>
            <a:r>
              <a:rPr lang="en-GB" sz="1400" b="1" i="0" u="sng" cap="all" baseline="0" dirty="0"/>
              <a:t>Management team:</a:t>
            </a:r>
            <a:endParaRPr lang="en-GB" sz="1400" b="1" dirty="0"/>
          </a:p>
          <a:p>
            <a:pPr algn="ctr" rtl="0"/>
            <a:r>
              <a:rPr lang="en-GB" sz="1400" b="0" i="0" u="none" baseline="0" dirty="0"/>
              <a:t>André Vatrican (+377 98 98 22 11)  </a:t>
            </a:r>
          </a:p>
          <a:p>
            <a:pPr algn="ctr" rtl="0"/>
            <a:r>
              <a:rPr lang="en-GB" sz="1400" b="0" i="0" u="none" baseline="0" dirty="0"/>
              <a:t>Stephan Laforest De Minotty (+377 98 98 22 29</a:t>
            </a:r>
            <a:r>
              <a:rPr lang="en-GB" sz="1100" b="0" i="0" u="none" baseline="0" dirty="0"/>
              <a:t>)</a:t>
            </a:r>
            <a:r>
              <a:rPr lang="en-GB" sz="1100" b="1" i="0" u="none" baseline="0" dirty="0"/>
              <a:t> </a:t>
            </a:r>
            <a:endParaRPr lang="en-GB" sz="1100" dirty="0"/>
          </a:p>
        </p:txBody>
      </p:sp>
      <p:sp>
        <p:nvSpPr>
          <p:cNvPr id="16" name="Titre 1"/>
          <p:cNvSpPr txBox="1">
            <a:spLocks/>
          </p:cNvSpPr>
          <p:nvPr/>
        </p:nvSpPr>
        <p:spPr>
          <a:xfrm>
            <a:off x="5326" y="323528"/>
            <a:ext cx="6852674" cy="628776"/>
          </a:xfrm>
          <a:prstGeom prst="rect">
            <a:avLst/>
          </a:prstGeom>
          <a:solidFill>
            <a:srgbClr val="5C351B"/>
          </a:solidFill>
        </p:spPr>
        <p:txBody>
          <a:bodyPr vert="horz" lIns="91440" tIns="45720" rIns="91440" bIns="45720" rtlCol="0"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rtl="0"/>
            <a:r>
              <a:rPr lang="en-GB" sz="2800" b="1" i="0" u="none" spc="300" baseline="0" dirty="0">
                <a:solidFill>
                  <a:schemeClr val="bg1"/>
                </a:solidFill>
                <a:latin typeface="+mn-lt"/>
              </a:rPr>
              <a:t>CONTACTS</a:t>
            </a:r>
          </a:p>
        </p:txBody>
      </p:sp>
      <p:sp>
        <p:nvSpPr>
          <p:cNvPr id="18" name="Rectangle 17"/>
          <p:cNvSpPr/>
          <p:nvPr/>
        </p:nvSpPr>
        <p:spPr>
          <a:xfrm>
            <a:off x="-8570" y="7668344"/>
            <a:ext cx="6866570" cy="72008"/>
          </a:xfrm>
          <a:prstGeom prst="rect">
            <a:avLst/>
          </a:prstGeom>
          <a:solidFill>
            <a:srgbClr val="FE5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 name="ZoneTexte 1"/>
          <p:cNvSpPr txBox="1"/>
          <p:nvPr/>
        </p:nvSpPr>
        <p:spPr>
          <a:xfrm>
            <a:off x="1335062" y="4029139"/>
            <a:ext cx="4182169" cy="646331"/>
          </a:xfrm>
          <a:prstGeom prst="rect">
            <a:avLst/>
          </a:prstGeom>
          <a:solidFill>
            <a:srgbClr val="FE5D3B"/>
          </a:solidFill>
        </p:spPr>
        <p:txBody>
          <a:bodyPr wrap="square" rtlCol="0">
            <a:spAutoFit/>
          </a:bodyPr>
          <a:lstStyle/>
          <a:p>
            <a:pPr algn="ctr"/>
            <a:r>
              <a:rPr lang="fr-FR" b="1" dirty="0">
                <a:solidFill>
                  <a:schemeClr val="lt1"/>
                </a:solidFill>
              </a:rPr>
              <a:t>GOVERNMENT COMMUNICATION</a:t>
            </a:r>
          </a:p>
          <a:p>
            <a:pPr algn="ctr"/>
            <a:r>
              <a:rPr lang="fr-FR" b="1" dirty="0">
                <a:solidFill>
                  <a:schemeClr val="lt1"/>
                </a:solidFill>
              </a:rPr>
              <a:t>DEPARTMENT</a:t>
            </a:r>
            <a:endParaRPr lang="fr-FR" b="1" dirty="0">
              <a:solidFill>
                <a:schemeClr val="lt1"/>
              </a:solidFill>
            </a:endParaRPr>
          </a:p>
        </p:txBody>
      </p:sp>
    </p:spTree>
    <p:extLst>
      <p:ext uri="{BB962C8B-B14F-4D97-AF65-F5344CB8AC3E}">
        <p14:creationId xmlns:p14="http://schemas.microsoft.com/office/powerpoint/2010/main" val="20438809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866570" cy="7668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4161" y="1403648"/>
            <a:ext cx="1377950" cy="514350"/>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8936" y="3482262"/>
            <a:ext cx="1168400" cy="476250"/>
          </a:xfrm>
          <a:prstGeom prst="rect">
            <a:avLst/>
          </a:prstGeom>
        </p:spPr>
      </p:pic>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293" y="1876336"/>
            <a:ext cx="6644634" cy="704850"/>
          </a:xfrm>
          <a:prstGeom prst="rect">
            <a:avLst/>
          </a:prstGeom>
        </p:spPr>
      </p:pic>
      <p:pic>
        <p:nvPicPr>
          <p:cNvPr id="18" name="Imag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816" y="2701910"/>
            <a:ext cx="6722191" cy="781050"/>
          </a:xfrm>
          <a:prstGeom prst="rect">
            <a:avLst/>
          </a:prstGeom>
        </p:spPr>
      </p:pic>
      <p:pic>
        <p:nvPicPr>
          <p:cNvPr id="19" name="Imag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92" y="5728243"/>
            <a:ext cx="6661150" cy="742950"/>
          </a:xfrm>
          <a:prstGeom prst="rect">
            <a:avLst/>
          </a:prstGeom>
        </p:spPr>
      </p:pic>
      <p:pic>
        <p:nvPicPr>
          <p:cNvPr id="20" name="Imag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8407" y="4095115"/>
            <a:ext cx="6705600" cy="711200"/>
          </a:xfrm>
          <a:prstGeom prst="rect">
            <a:avLst/>
          </a:prstGeom>
        </p:spPr>
      </p:pic>
      <p:pic>
        <p:nvPicPr>
          <p:cNvPr id="21" name="Imag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391" y="4959748"/>
            <a:ext cx="6689725" cy="692150"/>
          </a:xfrm>
          <a:prstGeom prst="rect">
            <a:avLst/>
          </a:prstGeom>
        </p:spPr>
      </p:pic>
      <p:pic>
        <p:nvPicPr>
          <p:cNvPr id="22" name="Imag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9242" y="6547538"/>
            <a:ext cx="6648450" cy="673100"/>
          </a:xfrm>
          <a:prstGeom prst="rect">
            <a:avLst/>
          </a:prstGeom>
        </p:spPr>
      </p:pic>
      <p:sp>
        <p:nvSpPr>
          <p:cNvPr id="11" name="Titre 1"/>
          <p:cNvSpPr txBox="1">
            <a:spLocks/>
          </p:cNvSpPr>
          <p:nvPr/>
        </p:nvSpPr>
        <p:spPr>
          <a:xfrm>
            <a:off x="5326" y="342824"/>
            <a:ext cx="6852674" cy="628776"/>
          </a:xfrm>
          <a:prstGeom prst="rect">
            <a:avLst/>
          </a:prstGeom>
          <a:solidFill>
            <a:srgbClr val="5C351B"/>
          </a:solidFill>
        </p:spPr>
        <p:txBody>
          <a:bodyPr vert="horz" lIns="91440" tIns="45720" rIns="91440" bIns="45720" rtlCol="0" anchor="ctr">
            <a:normAutofit fontScale="85000" lnSpcReduction="200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rtl="0"/>
            <a:r>
              <a:rPr lang="en-GB" sz="2800" b="1" i="0" u="none" spc="300" baseline="0" dirty="0">
                <a:solidFill>
                  <a:schemeClr val="bg1"/>
                </a:solidFill>
                <a:latin typeface="+mn-lt"/>
              </a:rPr>
              <a:t>APPENDIX 1: OFFICIAL JEEP ELITE SCHEDULE</a:t>
            </a:r>
          </a:p>
        </p:txBody>
      </p:sp>
      <p:sp>
        <p:nvSpPr>
          <p:cNvPr id="12" name="Rectangle 11"/>
          <p:cNvSpPr/>
          <p:nvPr/>
        </p:nvSpPr>
        <p:spPr>
          <a:xfrm>
            <a:off x="0" y="7668344"/>
            <a:ext cx="6866570" cy="72008"/>
          </a:xfrm>
          <a:prstGeom prst="rect">
            <a:avLst/>
          </a:prstGeom>
          <a:solidFill>
            <a:srgbClr val="FE5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Tree>
    <p:extLst>
      <p:ext uri="{BB962C8B-B14F-4D97-AF65-F5344CB8AC3E}">
        <p14:creationId xmlns:p14="http://schemas.microsoft.com/office/powerpoint/2010/main" val="33426146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6866570" cy="7668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6870" y="1484536"/>
            <a:ext cx="1327150" cy="476250"/>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50" y="2065288"/>
            <a:ext cx="6624810" cy="704850"/>
          </a:xfrm>
          <a:prstGeom prst="rect">
            <a:avLst/>
          </a:prstGeom>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50" y="3040691"/>
            <a:ext cx="6735440" cy="711200"/>
          </a:xfrm>
          <a:prstGeom prst="rect">
            <a:avLst/>
          </a:prstGeom>
        </p:spPr>
      </p:pic>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950" y="5131461"/>
            <a:ext cx="6724202" cy="704850"/>
          </a:xfrm>
          <a:prstGeom prst="rect">
            <a:avLst/>
          </a:prstGeom>
        </p:spPr>
      </p:pic>
      <p:pic>
        <p:nvPicPr>
          <p:cNvPr id="14" name="Imag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408" y="6309072"/>
            <a:ext cx="6706592" cy="711200"/>
          </a:xfrm>
          <a:prstGeom prst="rect">
            <a:avLst/>
          </a:prstGeom>
        </p:spPr>
      </p:pic>
      <p:pic>
        <p:nvPicPr>
          <p:cNvPr id="16" name="Imag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950" y="4015021"/>
            <a:ext cx="6750050" cy="742950"/>
          </a:xfrm>
          <a:prstGeom prst="rect">
            <a:avLst/>
          </a:prstGeom>
        </p:spPr>
      </p:pic>
      <p:sp>
        <p:nvSpPr>
          <p:cNvPr id="8" name="Titre 1"/>
          <p:cNvSpPr txBox="1">
            <a:spLocks/>
          </p:cNvSpPr>
          <p:nvPr/>
        </p:nvSpPr>
        <p:spPr>
          <a:xfrm>
            <a:off x="5326" y="395536"/>
            <a:ext cx="6852674" cy="628776"/>
          </a:xfrm>
          <a:prstGeom prst="rect">
            <a:avLst/>
          </a:prstGeom>
          <a:solidFill>
            <a:srgbClr val="5C351B"/>
          </a:solidFill>
        </p:spPr>
        <p:txBody>
          <a:bodyPr vert="horz" lIns="91440" tIns="45720" rIns="91440" bIns="45720" rtlCol="0" anchor="ctr">
            <a:normAutofit fontScale="85000" lnSpcReduction="200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rtl="0"/>
            <a:r>
              <a:rPr lang="en-GB" sz="2800" b="1" i="0" u="none" spc="300" baseline="0" dirty="0">
                <a:solidFill>
                  <a:schemeClr val="bg1"/>
                </a:solidFill>
                <a:latin typeface="+mn-lt"/>
              </a:rPr>
              <a:t>APPENDIX 1: OFFICIAL JEEP ELITE SCHEDULE</a:t>
            </a:r>
          </a:p>
        </p:txBody>
      </p:sp>
      <p:sp>
        <p:nvSpPr>
          <p:cNvPr id="11" name="Rectangle 10"/>
          <p:cNvSpPr/>
          <p:nvPr/>
        </p:nvSpPr>
        <p:spPr>
          <a:xfrm>
            <a:off x="5326" y="7666342"/>
            <a:ext cx="6866570" cy="72008"/>
          </a:xfrm>
          <a:prstGeom prst="rect">
            <a:avLst/>
          </a:prstGeom>
          <a:solidFill>
            <a:srgbClr val="FE5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Tree>
    <p:extLst>
      <p:ext uri="{BB962C8B-B14F-4D97-AF65-F5344CB8AC3E}">
        <p14:creationId xmlns:p14="http://schemas.microsoft.com/office/powerpoint/2010/main" val="29522244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6866570" cy="7668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1536" y="1331640"/>
            <a:ext cx="1152128" cy="502210"/>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32" y="2153664"/>
            <a:ext cx="6667500" cy="692150"/>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632" y="4266479"/>
            <a:ext cx="6692900" cy="692150"/>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246" y="3200546"/>
            <a:ext cx="6669286" cy="711200"/>
          </a:xfrm>
          <a:prstGeom prst="rect">
            <a:avLst/>
          </a:prstGeom>
        </p:spPr>
      </p:pic>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246" y="6732240"/>
            <a:ext cx="6711876" cy="736600"/>
          </a:xfrm>
          <a:prstGeom prst="rect">
            <a:avLst/>
          </a:prstGeom>
        </p:spPr>
      </p:pic>
      <p:pic>
        <p:nvPicPr>
          <p:cNvPr id="7" name="Imag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632" y="5430956"/>
            <a:ext cx="6721119" cy="730250"/>
          </a:xfrm>
          <a:prstGeom prst="rect">
            <a:avLst/>
          </a:prstGeom>
        </p:spPr>
      </p:pic>
      <p:sp>
        <p:nvSpPr>
          <p:cNvPr id="8" name="Titre 1"/>
          <p:cNvSpPr txBox="1">
            <a:spLocks/>
          </p:cNvSpPr>
          <p:nvPr/>
        </p:nvSpPr>
        <p:spPr>
          <a:xfrm>
            <a:off x="5326" y="441870"/>
            <a:ext cx="6852674" cy="628776"/>
          </a:xfrm>
          <a:prstGeom prst="rect">
            <a:avLst/>
          </a:prstGeom>
          <a:solidFill>
            <a:srgbClr val="5C351B"/>
          </a:solidFill>
        </p:spPr>
        <p:txBody>
          <a:bodyPr vert="horz" lIns="91440" tIns="45720" rIns="91440" bIns="45720" rtlCol="0" anchor="ctr">
            <a:normAutofit fontScale="85000" lnSpcReduction="200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rtl="0"/>
            <a:r>
              <a:rPr lang="en-GB" sz="2800" b="1" i="0" u="none" spc="300" baseline="0" dirty="0">
                <a:solidFill>
                  <a:schemeClr val="bg1"/>
                </a:solidFill>
                <a:latin typeface="+mn-lt"/>
              </a:rPr>
              <a:t>APPENDIX 1: OFFICIAL JEEP ELITE SCHEDULE</a:t>
            </a:r>
          </a:p>
        </p:txBody>
      </p:sp>
      <p:sp>
        <p:nvSpPr>
          <p:cNvPr id="9" name="Rectangle 8"/>
          <p:cNvSpPr/>
          <p:nvPr/>
        </p:nvSpPr>
        <p:spPr>
          <a:xfrm>
            <a:off x="0" y="7668344"/>
            <a:ext cx="6866570" cy="72008"/>
          </a:xfrm>
          <a:prstGeom prst="rect">
            <a:avLst/>
          </a:prstGeom>
          <a:solidFill>
            <a:srgbClr val="FE5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0" name="Rectangle 9"/>
          <p:cNvSpPr/>
          <p:nvPr/>
        </p:nvSpPr>
        <p:spPr>
          <a:xfrm>
            <a:off x="1268760" y="6732240"/>
            <a:ext cx="216024"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Tree>
    <p:extLst>
      <p:ext uri="{BB962C8B-B14F-4D97-AF65-F5344CB8AC3E}">
        <p14:creationId xmlns:p14="http://schemas.microsoft.com/office/powerpoint/2010/main" val="5312106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570" y="251520"/>
            <a:ext cx="6875140" cy="628776"/>
          </a:xfrm>
        </p:spPr>
        <p:txBody>
          <a:bodyPr>
            <a:normAutofit/>
          </a:bodyPr>
          <a:lstStyle/>
          <a:p>
            <a:pPr algn="ctr" rtl="0"/>
            <a:r>
              <a:rPr lang="en-GB" sz="2800" b="1" i="0" u="none" baseline="0" dirty="0">
                <a:effectLst>
                  <a:outerShdw blurRad="38100" dist="38100" dir="2700000" algn="tl">
                    <a:srgbClr val="000000">
                      <a:alpha val="43137"/>
                    </a:srgbClr>
                  </a:outerShdw>
                </a:effectLst>
                <a:latin typeface="+mn-lt"/>
              </a:rPr>
              <a:t>Club Management</a:t>
            </a:r>
            <a:endParaRPr lang="en-GB" sz="2800" dirty="0">
              <a:effectLst>
                <a:outerShdw blurRad="38100" dist="38100" dir="2700000" algn="tl">
                  <a:srgbClr val="000000">
                    <a:alpha val="43137"/>
                  </a:srgbClr>
                </a:outerShdw>
              </a:effectLst>
              <a:latin typeface="+mn-lt"/>
            </a:endParaRPr>
          </a:p>
        </p:txBody>
      </p:sp>
      <p:sp>
        <p:nvSpPr>
          <p:cNvPr id="3" name="Espace réservé du contenu 2"/>
          <p:cNvSpPr>
            <a:spLocks noGrp="1"/>
          </p:cNvSpPr>
          <p:nvPr>
            <p:ph idx="1"/>
          </p:nvPr>
        </p:nvSpPr>
        <p:spPr>
          <a:xfrm>
            <a:off x="2075443" y="1856084"/>
            <a:ext cx="4449901" cy="2211860"/>
          </a:xfrm>
        </p:spPr>
        <p:txBody>
          <a:bodyPr>
            <a:noAutofit/>
          </a:bodyPr>
          <a:lstStyle/>
          <a:p>
            <a:pPr marL="0" indent="0" algn="just" rtl="0">
              <a:buNone/>
            </a:pPr>
            <a:r>
              <a:rPr lang="en-GB" sz="1200" b="0" i="0" u="none" baseline="0" dirty="0">
                <a:ea typeface="Cambria" panose="02040503050406030204" pitchFamily="18" charset="0"/>
              </a:rPr>
              <a:t>Sergey Dyadechko was born in Donetsk, Ukraine, on 18 November 1974. As a student, he played for the Donetsk University basketball team. He became President of AS Monaco Basket in 2013, when the team was playing in NM1 (France’s third national division). </a:t>
            </a:r>
            <a:endParaRPr lang="en-GB" sz="1200" b="0" dirty="0" smtClean="0">
              <a:ea typeface="Cambria" panose="02040503050406030204" pitchFamily="18" charset="0"/>
            </a:endParaRPr>
          </a:p>
          <a:p>
            <a:pPr marL="0" indent="0" algn="just" rtl="0">
              <a:buNone/>
            </a:pPr>
            <a:r>
              <a:rPr lang="en-GB" sz="1200" b="0" i="0" u="none" baseline="0" dirty="0">
                <a:ea typeface="Cambria" panose="02040503050406030204" pitchFamily="18" charset="0"/>
              </a:rPr>
              <a:t>The following season, the Monegasque team were NM1 champions and moved up to the Pro B league, before being promoted directly to the Pro A league the year after that. In its first year in the elite league, the Roca Team won the Pro A regular season, reached the play-off semi-finals and scored their first Leaders Cup. Thanks to their commitment, the Roca Team enjoyed a remarkable season last year, reaching the finals of the French Championship play-offs and the EuroCup Top 16.</a:t>
            </a:r>
          </a:p>
        </p:txBody>
      </p:sp>
      <p:pic>
        <p:nvPicPr>
          <p:cNvPr id="4" name="Image 3" descr="C:\Users\avatrican\Desktop\sdyadechko.jpg"/>
          <p:cNvPicPr/>
          <p:nvPr/>
        </p:nvPicPr>
        <p:blipFill rotWithShape="1">
          <a:blip r:embed="rId2" cstate="print">
            <a:extLst>
              <a:ext uri="{28A0092B-C50C-407E-A947-70E740481C1C}">
                <a14:useLocalDpi xmlns:a14="http://schemas.microsoft.com/office/drawing/2010/main" val="0"/>
              </a:ext>
            </a:extLst>
          </a:blip>
          <a:srcRect t="2374"/>
          <a:stretch/>
        </p:blipFill>
        <p:spPr bwMode="auto">
          <a:xfrm>
            <a:off x="366650" y="1877220"/>
            <a:ext cx="1582885" cy="2229314"/>
          </a:xfrm>
          <a:prstGeom prst="rect">
            <a:avLst/>
          </a:prstGeom>
          <a:ln>
            <a:noFill/>
          </a:ln>
          <a:effectLst>
            <a:outerShdw blurRad="190500" algn="tl" rotWithShape="0">
              <a:srgbClr val="000000">
                <a:alpha val="70000"/>
              </a:srgbClr>
            </a:outerShdw>
          </a:effectLst>
        </p:spPr>
      </p:pic>
      <p:sp>
        <p:nvSpPr>
          <p:cNvPr id="5" name="Rectangle 4"/>
          <p:cNvSpPr/>
          <p:nvPr/>
        </p:nvSpPr>
        <p:spPr>
          <a:xfrm>
            <a:off x="0" y="899592"/>
            <a:ext cx="6858000" cy="720080"/>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rtl="0"/>
            <a:endParaRPr lang="en-GB" sz="1000" b="1" cap="small" dirty="0" smtClean="0">
              <a:solidFill>
                <a:schemeClr val="tx1"/>
              </a:solidFill>
              <a:effectLst>
                <a:outerShdw blurRad="38100" dist="38100" dir="2700000" algn="tl">
                  <a:srgbClr val="000000">
                    <a:alpha val="43137"/>
                  </a:srgbClr>
                </a:outerShdw>
              </a:effectLst>
            </a:endParaRPr>
          </a:p>
          <a:p>
            <a:pPr algn="ctr" rtl="0"/>
            <a:r>
              <a:rPr lang="en-GB" sz="2000" b="1" i="0" u="none" cap="small" baseline="0" dirty="0">
                <a:solidFill>
                  <a:schemeClr val="tx1"/>
                </a:solidFill>
                <a:ea typeface="Cambria" panose="02040503050406030204" pitchFamily="18" charset="0"/>
              </a:rPr>
              <a:t>PRESIDENT SERGEY DYADECHKO</a:t>
            </a:r>
          </a:p>
          <a:p>
            <a:pPr algn="ctr" rtl="0"/>
            <a:endParaRPr lang="en-GB" sz="1100" b="1" cap="small" dirty="0" smtClean="0">
              <a:solidFill>
                <a:schemeClr val="tx1"/>
              </a:solidFill>
              <a:effectLst>
                <a:outerShdw blurRad="38100" dist="38100" dir="2700000" algn="tl">
                  <a:srgbClr val="000000">
                    <a:alpha val="43137"/>
                  </a:srgbClr>
                </a:outerShdw>
              </a:effectLst>
            </a:endParaRPr>
          </a:p>
        </p:txBody>
      </p:sp>
      <p:pic>
        <p:nvPicPr>
          <p:cNvPr id="7" name="Image 6"/>
          <p:cNvPicPr/>
          <p:nvPr/>
        </p:nvPicPr>
        <p:blipFill rotWithShape="1">
          <a:blip r:embed="rId3" cstate="print">
            <a:extLst>
              <a:ext uri="{28A0092B-C50C-407E-A947-70E740481C1C}">
                <a14:useLocalDpi xmlns:a14="http://schemas.microsoft.com/office/drawing/2010/main" val="0"/>
              </a:ext>
            </a:extLst>
          </a:blip>
          <a:srcRect l="5487" b="4500"/>
          <a:stretch/>
        </p:blipFill>
        <p:spPr>
          <a:xfrm>
            <a:off x="347251" y="4776265"/>
            <a:ext cx="1390571" cy="1773118"/>
          </a:xfrm>
          <a:prstGeom prst="rect">
            <a:avLst/>
          </a:prstGeom>
        </p:spPr>
      </p:pic>
      <p:sp>
        <p:nvSpPr>
          <p:cNvPr id="6" name="Rectangle 5"/>
          <p:cNvSpPr/>
          <p:nvPr/>
        </p:nvSpPr>
        <p:spPr>
          <a:xfrm>
            <a:off x="347251" y="6536948"/>
            <a:ext cx="1390571" cy="461665"/>
          </a:xfrm>
          <a:prstGeom prst="rect">
            <a:avLst/>
          </a:prstGeom>
          <a:solidFill>
            <a:srgbClr val="5C351B"/>
          </a:solid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rtl="0"/>
            <a:r>
              <a:rPr lang="en-GB" sz="1200" b="1" i="0" u="none" cap="small" baseline="0" dirty="0">
                <a:ea typeface="Cambria" panose="02040503050406030204" pitchFamily="18" charset="0"/>
              </a:rPr>
              <a:t>Executive Director</a:t>
            </a:r>
          </a:p>
          <a:p>
            <a:pPr algn="ctr" rtl="0"/>
            <a:r>
              <a:rPr lang="en-GB" sz="1200" b="1" i="0" u="none" cap="small" baseline="0" dirty="0">
                <a:ea typeface="Cambria" panose="02040503050406030204" pitchFamily="18" charset="0"/>
              </a:rPr>
              <a:t>Oleksiy Yefimov </a:t>
            </a:r>
            <a:endParaRPr lang="en-GB" sz="1200" b="1" cap="small" dirty="0" smtClean="0">
              <a:ea typeface="Cambria" panose="02040503050406030204" pitchFamily="18" charset="0"/>
            </a:endParaRPr>
          </a:p>
        </p:txBody>
      </p:sp>
      <p:sp>
        <p:nvSpPr>
          <p:cNvPr id="8" name="Rectangle 7"/>
          <p:cNvSpPr/>
          <p:nvPr/>
        </p:nvSpPr>
        <p:spPr>
          <a:xfrm>
            <a:off x="2758672" y="6516627"/>
            <a:ext cx="1365177" cy="461665"/>
          </a:xfrm>
          <a:prstGeom prst="rect">
            <a:avLst/>
          </a:prstGeom>
          <a:solidFill>
            <a:srgbClr val="5C351B"/>
          </a:solid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rtl="0"/>
            <a:r>
              <a:rPr lang="en-GB" sz="1200" b="1" i="0" u="none" cap="small" baseline="0" dirty="0">
                <a:ea typeface="Cambria" panose="02040503050406030204" pitchFamily="18" charset="0"/>
              </a:rPr>
              <a:t>Vice President </a:t>
            </a:r>
          </a:p>
          <a:p>
            <a:pPr algn="ctr" rtl="0"/>
            <a:r>
              <a:rPr lang="en-GB" sz="1200" b="1" i="0" u="none" cap="small" baseline="0" dirty="0">
                <a:ea typeface="Cambria" panose="02040503050406030204" pitchFamily="18" charset="0"/>
              </a:rPr>
              <a:t>Paul Masseron</a:t>
            </a:r>
            <a:endParaRPr lang="en-GB" sz="1200" b="1" cap="small" dirty="0" smtClean="0">
              <a:ea typeface="Cambria" panose="02040503050406030204" pitchFamily="18" charset="0"/>
            </a:endParaRPr>
          </a:p>
        </p:txBody>
      </p:sp>
      <p:pic>
        <p:nvPicPr>
          <p:cNvPr id="9" name="Image 8"/>
          <p:cNvPicPr/>
          <p:nvPr/>
        </p:nvPicPr>
        <p:blipFill>
          <a:blip r:embed="rId4" cstate="print">
            <a:extLst>
              <a:ext uri="{28A0092B-C50C-407E-A947-70E740481C1C}">
                <a14:useLocalDpi xmlns:a14="http://schemas.microsoft.com/office/drawing/2010/main" val="0"/>
              </a:ext>
            </a:extLst>
          </a:blip>
          <a:stretch>
            <a:fillRect/>
          </a:stretch>
        </p:blipFill>
        <p:spPr>
          <a:xfrm>
            <a:off x="2761647" y="4776265"/>
            <a:ext cx="1368152" cy="1740362"/>
          </a:xfrm>
          <a:prstGeom prst="rect">
            <a:avLst/>
          </a:prstGeom>
        </p:spPr>
      </p:pic>
      <p:sp>
        <p:nvSpPr>
          <p:cNvPr id="10" name="Rectangle 9"/>
          <p:cNvSpPr/>
          <p:nvPr/>
        </p:nvSpPr>
        <p:spPr>
          <a:xfrm>
            <a:off x="5156599" y="6521871"/>
            <a:ext cx="1365770" cy="646331"/>
          </a:xfrm>
          <a:prstGeom prst="rect">
            <a:avLst/>
          </a:prstGeom>
          <a:solidFill>
            <a:srgbClr val="5C351B"/>
          </a:solid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rtl="0"/>
            <a:r>
              <a:rPr lang="en-GB" sz="1200" b="1" i="0" u="none" cap="small" baseline="0" dirty="0">
                <a:ea typeface="Cambria" panose="02040503050406030204" pitchFamily="18" charset="0"/>
              </a:rPr>
              <a:t>Organisation and Security</a:t>
            </a:r>
          </a:p>
          <a:p>
            <a:pPr algn="ctr" rtl="0"/>
            <a:r>
              <a:rPr lang="en-GB" sz="1200" b="1" i="0" u="none" cap="small" baseline="0" dirty="0">
                <a:ea typeface="Cambria" panose="02040503050406030204" pitchFamily="18" charset="0"/>
              </a:rPr>
              <a:t>Pierre Uboldi </a:t>
            </a:r>
            <a:endParaRPr lang="en-GB" sz="1200" b="1" cap="small" dirty="0" smtClean="0">
              <a:ea typeface="Cambria" panose="02040503050406030204" pitchFamily="18" charset="0"/>
            </a:endParaRPr>
          </a:p>
        </p:txBody>
      </p:sp>
      <p:pic>
        <p:nvPicPr>
          <p:cNvPr id="11" name="Image 10"/>
          <p:cNvPicPr/>
          <p:nvPr/>
        </p:nvPicPr>
        <p:blipFill rotWithShape="1">
          <a:blip r:embed="rId5" cstate="print">
            <a:extLst>
              <a:ext uri="{28A0092B-C50C-407E-A947-70E740481C1C}">
                <a14:useLocalDpi xmlns:a14="http://schemas.microsoft.com/office/drawing/2010/main" val="0"/>
              </a:ext>
            </a:extLst>
          </a:blip>
          <a:srcRect l="5165" b="5751"/>
          <a:stretch/>
        </p:blipFill>
        <p:spPr>
          <a:xfrm>
            <a:off x="5159574" y="4786916"/>
            <a:ext cx="1365770" cy="1734955"/>
          </a:xfrm>
          <a:prstGeom prst="rect">
            <a:avLst/>
          </a:prstGeom>
        </p:spPr>
      </p:pic>
      <p:sp>
        <p:nvSpPr>
          <p:cNvPr id="21" name="Titre 1"/>
          <p:cNvSpPr txBox="1">
            <a:spLocks/>
          </p:cNvSpPr>
          <p:nvPr/>
        </p:nvSpPr>
        <p:spPr>
          <a:xfrm>
            <a:off x="0" y="251520"/>
            <a:ext cx="6866570" cy="628776"/>
          </a:xfrm>
          <a:prstGeom prst="rect">
            <a:avLst/>
          </a:prstGeom>
          <a:solidFill>
            <a:srgbClr val="5C351B"/>
          </a:solidFill>
        </p:spPr>
        <p:txBody>
          <a:bodyPr vert="horz" lIns="91440" tIns="45720" rIns="91440" bIns="45720" rtlCol="0"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rtl="0"/>
            <a:r>
              <a:rPr lang="en-GB" sz="2800" b="1" i="0" u="none" spc="300" baseline="0" dirty="0">
                <a:solidFill>
                  <a:schemeClr val="bg1"/>
                </a:solidFill>
                <a:latin typeface="+mn-lt"/>
              </a:rPr>
              <a:t>CLUB MANAGEMENT</a:t>
            </a:r>
          </a:p>
        </p:txBody>
      </p:sp>
      <p:sp>
        <p:nvSpPr>
          <p:cNvPr id="22" name="Rectangle 21"/>
          <p:cNvSpPr/>
          <p:nvPr/>
        </p:nvSpPr>
        <p:spPr>
          <a:xfrm>
            <a:off x="-8570" y="7668344"/>
            <a:ext cx="6866570" cy="72008"/>
          </a:xfrm>
          <a:prstGeom prst="rect">
            <a:avLst/>
          </a:prstGeom>
          <a:solidFill>
            <a:srgbClr val="FE5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Tree>
    <p:extLst>
      <p:ext uri="{BB962C8B-B14F-4D97-AF65-F5344CB8AC3E}">
        <p14:creationId xmlns:p14="http://schemas.microsoft.com/office/powerpoint/2010/main" val="22126113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6866570" cy="7668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5994" y="1549177"/>
            <a:ext cx="1162050" cy="254000"/>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90" y="2400821"/>
            <a:ext cx="6667500" cy="717550"/>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64" y="3543548"/>
            <a:ext cx="6673850" cy="723900"/>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26" y="6224364"/>
            <a:ext cx="6711950" cy="723900"/>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39" y="4928220"/>
            <a:ext cx="6718300" cy="698500"/>
          </a:xfrm>
          <a:prstGeom prst="rect">
            <a:avLst/>
          </a:prstGeom>
        </p:spPr>
      </p:pic>
      <p:sp>
        <p:nvSpPr>
          <p:cNvPr id="7" name="Titre 1"/>
          <p:cNvSpPr txBox="1">
            <a:spLocks/>
          </p:cNvSpPr>
          <p:nvPr/>
        </p:nvSpPr>
        <p:spPr>
          <a:xfrm>
            <a:off x="5326" y="441870"/>
            <a:ext cx="6852674" cy="628776"/>
          </a:xfrm>
          <a:prstGeom prst="rect">
            <a:avLst/>
          </a:prstGeom>
          <a:solidFill>
            <a:srgbClr val="5C351B"/>
          </a:solidFill>
        </p:spPr>
        <p:txBody>
          <a:bodyPr vert="horz" lIns="91440" tIns="45720" rIns="91440" bIns="45720" rtlCol="0" anchor="ctr">
            <a:normAutofit fontScale="85000" lnSpcReduction="200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rtl="0"/>
            <a:r>
              <a:rPr lang="en-GB" sz="2800" b="1" i="0" u="none" spc="300" baseline="0" dirty="0">
                <a:solidFill>
                  <a:schemeClr val="bg1"/>
                </a:solidFill>
                <a:latin typeface="+mn-lt"/>
              </a:rPr>
              <a:t>APPENDIX 1: OFFICIAL JEEP ELITE SCHEDULE</a:t>
            </a:r>
          </a:p>
        </p:txBody>
      </p:sp>
      <p:sp>
        <p:nvSpPr>
          <p:cNvPr id="9" name="Rectangle 8"/>
          <p:cNvSpPr/>
          <p:nvPr/>
        </p:nvSpPr>
        <p:spPr>
          <a:xfrm>
            <a:off x="0" y="7668344"/>
            <a:ext cx="6866570" cy="72008"/>
          </a:xfrm>
          <a:prstGeom prst="rect">
            <a:avLst/>
          </a:prstGeom>
          <a:solidFill>
            <a:srgbClr val="FE5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Tree>
    <p:extLst>
      <p:ext uri="{BB962C8B-B14F-4D97-AF65-F5344CB8AC3E}">
        <p14:creationId xmlns:p14="http://schemas.microsoft.com/office/powerpoint/2010/main" val="23306626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6866570" cy="7668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0130" y="1402243"/>
            <a:ext cx="1143000" cy="406400"/>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226" y="2195736"/>
            <a:ext cx="6711950" cy="749300"/>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101" y="3650377"/>
            <a:ext cx="6616700" cy="717550"/>
          </a:xfrm>
          <a:prstGeom prst="rect">
            <a:avLst/>
          </a:prstGeom>
        </p:spPr>
      </p:pic>
      <p:pic>
        <p:nvPicPr>
          <p:cNvPr id="5" name="Image 4"/>
          <p:cNvPicPr>
            <a:picLocks noChangeAspect="1"/>
          </p:cNvPicPr>
          <p:nvPr/>
        </p:nvPicPr>
        <p:blipFill rotWithShape="1">
          <a:blip r:embed="rId5">
            <a:extLst>
              <a:ext uri="{28A0092B-C50C-407E-A947-70E740481C1C}">
                <a14:useLocalDpi xmlns:a14="http://schemas.microsoft.com/office/drawing/2010/main" val="0"/>
              </a:ext>
            </a:extLst>
          </a:blip>
          <a:srcRect r="3202"/>
          <a:stretch/>
        </p:blipFill>
        <p:spPr>
          <a:xfrm>
            <a:off x="138509" y="6372200"/>
            <a:ext cx="6530851" cy="730250"/>
          </a:xfrm>
          <a:prstGeom prst="rect">
            <a:avLst/>
          </a:prstGeom>
        </p:spPr>
      </p:pic>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101" y="4972303"/>
            <a:ext cx="6661150" cy="723900"/>
          </a:xfrm>
          <a:prstGeom prst="rect">
            <a:avLst/>
          </a:prstGeom>
        </p:spPr>
      </p:pic>
      <p:sp>
        <p:nvSpPr>
          <p:cNvPr id="7" name="Titre 1"/>
          <p:cNvSpPr txBox="1">
            <a:spLocks/>
          </p:cNvSpPr>
          <p:nvPr/>
        </p:nvSpPr>
        <p:spPr>
          <a:xfrm>
            <a:off x="5326" y="441870"/>
            <a:ext cx="6852674" cy="628776"/>
          </a:xfrm>
          <a:prstGeom prst="rect">
            <a:avLst/>
          </a:prstGeom>
          <a:solidFill>
            <a:srgbClr val="5C351B"/>
          </a:solidFill>
        </p:spPr>
        <p:txBody>
          <a:bodyPr vert="horz" lIns="91440" tIns="45720" rIns="91440" bIns="45720" rtlCol="0" anchor="ctr">
            <a:normAutofit fontScale="85000" lnSpcReduction="200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rtl="0"/>
            <a:r>
              <a:rPr lang="en-GB" sz="2800" b="1" i="0" u="none" spc="300" baseline="0" dirty="0">
                <a:solidFill>
                  <a:schemeClr val="bg1"/>
                </a:solidFill>
                <a:latin typeface="+mn-lt"/>
              </a:rPr>
              <a:t>APPENDIX 1: OFFICIAL JEEP ELITE SCHEDULE</a:t>
            </a:r>
          </a:p>
        </p:txBody>
      </p:sp>
      <p:sp>
        <p:nvSpPr>
          <p:cNvPr id="8" name="Rectangle 7"/>
          <p:cNvSpPr/>
          <p:nvPr/>
        </p:nvSpPr>
        <p:spPr>
          <a:xfrm>
            <a:off x="0" y="7668344"/>
            <a:ext cx="6866570" cy="72008"/>
          </a:xfrm>
          <a:prstGeom prst="rect">
            <a:avLst/>
          </a:prstGeom>
          <a:solidFill>
            <a:srgbClr val="FE5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Tree>
    <p:extLst>
      <p:ext uri="{BB962C8B-B14F-4D97-AF65-F5344CB8AC3E}">
        <p14:creationId xmlns:p14="http://schemas.microsoft.com/office/powerpoint/2010/main" val="21877121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6866570" cy="7668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5766" y="1547664"/>
            <a:ext cx="895350" cy="342900"/>
          </a:xfrm>
          <a:prstGeom prst="rect">
            <a:avLst/>
          </a:prstGeom>
        </p:spPr>
      </p:pic>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r="3228"/>
          <a:stretch/>
        </p:blipFill>
        <p:spPr>
          <a:xfrm>
            <a:off x="283306" y="2343312"/>
            <a:ext cx="6476876" cy="723900"/>
          </a:xfrm>
          <a:prstGeom prst="rect">
            <a:avLst/>
          </a:prstGeom>
        </p:spPr>
      </p:pic>
      <p:pic>
        <p:nvPicPr>
          <p:cNvPr id="4" name="Image 3"/>
          <p:cNvPicPr>
            <a:picLocks noChangeAspect="1"/>
          </p:cNvPicPr>
          <p:nvPr/>
        </p:nvPicPr>
        <p:blipFill rotWithShape="1">
          <a:blip r:embed="rId4">
            <a:extLst>
              <a:ext uri="{28A0092B-C50C-407E-A947-70E740481C1C}">
                <a14:useLocalDpi xmlns:a14="http://schemas.microsoft.com/office/drawing/2010/main" val="0"/>
              </a:ext>
            </a:extLst>
          </a:blip>
          <a:srcRect r="3003"/>
          <a:stretch/>
        </p:blipFill>
        <p:spPr>
          <a:xfrm>
            <a:off x="268283" y="4040070"/>
            <a:ext cx="6491899" cy="711200"/>
          </a:xfrm>
          <a:prstGeom prst="rect">
            <a:avLst/>
          </a:prstGeom>
        </p:spPr>
      </p:pic>
      <p:pic>
        <p:nvPicPr>
          <p:cNvPr id="5" name="Image 4"/>
          <p:cNvPicPr>
            <a:picLocks noChangeAspect="1"/>
          </p:cNvPicPr>
          <p:nvPr/>
        </p:nvPicPr>
        <p:blipFill rotWithShape="1">
          <a:blip r:embed="rId5">
            <a:extLst>
              <a:ext uri="{28A0092B-C50C-407E-A947-70E740481C1C}">
                <a14:useLocalDpi xmlns:a14="http://schemas.microsoft.com/office/drawing/2010/main" val="0"/>
              </a:ext>
            </a:extLst>
          </a:blip>
          <a:srcRect r="4878"/>
          <a:stretch/>
        </p:blipFill>
        <p:spPr>
          <a:xfrm>
            <a:off x="304084" y="5724128"/>
            <a:ext cx="6312082" cy="742950"/>
          </a:xfrm>
          <a:prstGeom prst="rect">
            <a:avLst/>
          </a:prstGeom>
        </p:spPr>
      </p:pic>
      <p:sp>
        <p:nvSpPr>
          <p:cNvPr id="6" name="Titre 1"/>
          <p:cNvSpPr txBox="1">
            <a:spLocks/>
          </p:cNvSpPr>
          <p:nvPr/>
        </p:nvSpPr>
        <p:spPr>
          <a:xfrm>
            <a:off x="5326" y="441870"/>
            <a:ext cx="6852674" cy="628776"/>
          </a:xfrm>
          <a:prstGeom prst="rect">
            <a:avLst/>
          </a:prstGeom>
          <a:solidFill>
            <a:srgbClr val="5C351B"/>
          </a:solidFill>
        </p:spPr>
        <p:txBody>
          <a:bodyPr vert="horz" lIns="91440" tIns="45720" rIns="91440" bIns="45720" rtlCol="0" anchor="ctr">
            <a:normAutofit fontScale="85000" lnSpcReduction="200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rtl="0"/>
            <a:r>
              <a:rPr lang="en-GB" sz="2800" b="1" i="0" u="none" spc="300" baseline="0" dirty="0">
                <a:solidFill>
                  <a:schemeClr val="bg1"/>
                </a:solidFill>
                <a:latin typeface="+mn-lt"/>
              </a:rPr>
              <a:t>APPENDIX 1: OFFICIAL JEEP ELITE SCHEDULE</a:t>
            </a:r>
          </a:p>
        </p:txBody>
      </p:sp>
      <p:sp>
        <p:nvSpPr>
          <p:cNvPr id="7" name="Rectangle 6"/>
          <p:cNvSpPr/>
          <p:nvPr/>
        </p:nvSpPr>
        <p:spPr>
          <a:xfrm>
            <a:off x="-1622" y="7663530"/>
            <a:ext cx="6866570" cy="72008"/>
          </a:xfrm>
          <a:prstGeom prst="rect">
            <a:avLst/>
          </a:prstGeom>
          <a:solidFill>
            <a:srgbClr val="FE5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Tree>
    <p:extLst>
      <p:ext uri="{BB962C8B-B14F-4D97-AF65-F5344CB8AC3E}">
        <p14:creationId xmlns:p14="http://schemas.microsoft.com/office/powerpoint/2010/main" val="42075189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6866570" cy="7668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6133" y="1475656"/>
            <a:ext cx="933450" cy="311150"/>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83" y="2339752"/>
            <a:ext cx="6013450" cy="685800"/>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610" y="3348594"/>
            <a:ext cx="5994400" cy="730250"/>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183" y="4242556"/>
            <a:ext cx="6089650" cy="742950"/>
          </a:xfrm>
          <a:prstGeom prst="rect">
            <a:avLst/>
          </a:prstGeom>
        </p:spPr>
      </p:pic>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474" y="5195927"/>
            <a:ext cx="6242050" cy="698500"/>
          </a:xfrm>
          <a:prstGeom prst="rect">
            <a:avLst/>
          </a:prstGeom>
        </p:spPr>
      </p:pic>
      <p:pic>
        <p:nvPicPr>
          <p:cNvPr id="7" name="Imag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610" y="6202510"/>
            <a:ext cx="6254750" cy="692150"/>
          </a:xfrm>
          <a:prstGeom prst="rect">
            <a:avLst/>
          </a:prstGeom>
        </p:spPr>
      </p:pic>
      <p:sp>
        <p:nvSpPr>
          <p:cNvPr id="8" name="Titre 1"/>
          <p:cNvSpPr txBox="1">
            <a:spLocks/>
          </p:cNvSpPr>
          <p:nvPr/>
        </p:nvSpPr>
        <p:spPr>
          <a:xfrm>
            <a:off x="5326" y="441870"/>
            <a:ext cx="6852674" cy="628776"/>
          </a:xfrm>
          <a:prstGeom prst="rect">
            <a:avLst/>
          </a:prstGeom>
          <a:solidFill>
            <a:srgbClr val="5C351B"/>
          </a:solidFill>
        </p:spPr>
        <p:txBody>
          <a:bodyPr vert="horz" lIns="91440" tIns="45720" rIns="91440" bIns="45720" rtlCol="0" anchor="ctr">
            <a:normAutofit fontScale="85000" lnSpcReduction="200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rtl="0"/>
            <a:r>
              <a:rPr lang="en-GB" sz="2800" b="1" i="0" u="none" spc="300" baseline="0" dirty="0">
                <a:solidFill>
                  <a:schemeClr val="bg1"/>
                </a:solidFill>
                <a:latin typeface="+mn-lt"/>
              </a:rPr>
              <a:t>APPENDIX 1: OFFICIAL JEEP ELITE SCHEDULE</a:t>
            </a:r>
          </a:p>
        </p:txBody>
      </p:sp>
      <p:sp>
        <p:nvSpPr>
          <p:cNvPr id="9" name="Rectangle 8"/>
          <p:cNvSpPr/>
          <p:nvPr/>
        </p:nvSpPr>
        <p:spPr>
          <a:xfrm>
            <a:off x="0" y="7668344"/>
            <a:ext cx="6866570" cy="72008"/>
          </a:xfrm>
          <a:prstGeom prst="rect">
            <a:avLst/>
          </a:prstGeom>
          <a:solidFill>
            <a:srgbClr val="FE5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0" name="Rectangle 9"/>
          <p:cNvSpPr/>
          <p:nvPr/>
        </p:nvSpPr>
        <p:spPr>
          <a:xfrm>
            <a:off x="1844824" y="4716016"/>
            <a:ext cx="360040"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1" name="Rectangle 10"/>
          <p:cNvSpPr/>
          <p:nvPr/>
        </p:nvSpPr>
        <p:spPr>
          <a:xfrm>
            <a:off x="1052736" y="3553591"/>
            <a:ext cx="360040"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2" name="Rectangle 11"/>
          <p:cNvSpPr/>
          <p:nvPr/>
        </p:nvSpPr>
        <p:spPr>
          <a:xfrm>
            <a:off x="205163" y="5320101"/>
            <a:ext cx="360040" cy="2369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Tree>
    <p:extLst>
      <p:ext uri="{BB962C8B-B14F-4D97-AF65-F5344CB8AC3E}">
        <p14:creationId xmlns:p14="http://schemas.microsoft.com/office/powerpoint/2010/main" val="42305121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6866570" cy="7668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7144" y="2382540"/>
            <a:ext cx="781050" cy="457200"/>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394" y="3462077"/>
            <a:ext cx="5924550" cy="704850"/>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394" y="4902820"/>
            <a:ext cx="5949950" cy="749300"/>
          </a:xfrm>
          <a:prstGeom prst="rect">
            <a:avLst/>
          </a:prstGeom>
        </p:spPr>
      </p:pic>
      <p:sp>
        <p:nvSpPr>
          <p:cNvPr id="6" name="Titre 1"/>
          <p:cNvSpPr txBox="1">
            <a:spLocks/>
          </p:cNvSpPr>
          <p:nvPr/>
        </p:nvSpPr>
        <p:spPr>
          <a:xfrm>
            <a:off x="5326" y="441870"/>
            <a:ext cx="6852674" cy="628776"/>
          </a:xfrm>
          <a:prstGeom prst="rect">
            <a:avLst/>
          </a:prstGeom>
          <a:solidFill>
            <a:srgbClr val="5C351B"/>
          </a:solidFill>
        </p:spPr>
        <p:txBody>
          <a:bodyPr vert="horz" lIns="91440" tIns="45720" rIns="91440" bIns="45720" rtlCol="0" anchor="ctr">
            <a:normAutofit fontScale="85000" lnSpcReduction="200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rtl="0"/>
            <a:r>
              <a:rPr lang="en-GB" sz="2800" b="1" i="0" u="none" spc="300" baseline="0" dirty="0">
                <a:solidFill>
                  <a:schemeClr val="bg1"/>
                </a:solidFill>
                <a:latin typeface="+mn-lt"/>
              </a:rPr>
              <a:t>APPENDIX 1: OFFICIAL JEEP ELITE SCHEDULE</a:t>
            </a:r>
          </a:p>
        </p:txBody>
      </p:sp>
      <p:sp>
        <p:nvSpPr>
          <p:cNvPr id="7" name="Rectangle 6"/>
          <p:cNvSpPr/>
          <p:nvPr/>
        </p:nvSpPr>
        <p:spPr>
          <a:xfrm>
            <a:off x="0" y="7668344"/>
            <a:ext cx="6866570" cy="72008"/>
          </a:xfrm>
          <a:prstGeom prst="rect">
            <a:avLst/>
          </a:prstGeom>
          <a:solidFill>
            <a:srgbClr val="FE5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Tree>
    <p:extLst>
      <p:ext uri="{BB962C8B-B14F-4D97-AF65-F5344CB8AC3E}">
        <p14:creationId xmlns:p14="http://schemas.microsoft.com/office/powerpoint/2010/main" val="37602881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6866570" cy="7668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4259" y="1547664"/>
            <a:ext cx="1168400" cy="476250"/>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726" y="2255082"/>
            <a:ext cx="6597650" cy="723900"/>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664" y="3265475"/>
            <a:ext cx="6108700" cy="704850"/>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664" y="4201493"/>
            <a:ext cx="6115050" cy="723900"/>
          </a:xfrm>
          <a:prstGeom prst="rect">
            <a:avLst/>
          </a:prstGeom>
        </p:spPr>
      </p:pic>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664" y="5237509"/>
            <a:ext cx="6432550" cy="730250"/>
          </a:xfrm>
          <a:prstGeom prst="rect">
            <a:avLst/>
          </a:prstGeom>
        </p:spPr>
      </p:pic>
      <p:pic>
        <p:nvPicPr>
          <p:cNvPr id="8" name="Imag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114" y="6342856"/>
            <a:ext cx="6070600" cy="717550"/>
          </a:xfrm>
          <a:prstGeom prst="rect">
            <a:avLst/>
          </a:prstGeom>
        </p:spPr>
      </p:pic>
      <p:sp>
        <p:nvSpPr>
          <p:cNvPr id="10" name="Titre 1"/>
          <p:cNvSpPr txBox="1">
            <a:spLocks/>
          </p:cNvSpPr>
          <p:nvPr/>
        </p:nvSpPr>
        <p:spPr>
          <a:xfrm>
            <a:off x="5326" y="441870"/>
            <a:ext cx="6852674" cy="628776"/>
          </a:xfrm>
          <a:prstGeom prst="rect">
            <a:avLst/>
          </a:prstGeom>
          <a:solidFill>
            <a:srgbClr val="5C351B"/>
          </a:solidFill>
        </p:spPr>
        <p:txBody>
          <a:bodyPr vert="horz" lIns="91440" tIns="45720" rIns="91440" bIns="45720" rtlCol="0" anchor="ctr">
            <a:normAutofit fontScale="85000" lnSpcReduction="200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rtl="0"/>
            <a:r>
              <a:rPr lang="en-GB" sz="2800" b="1" i="0" u="none" spc="300" baseline="0" dirty="0">
                <a:solidFill>
                  <a:schemeClr val="bg1"/>
                </a:solidFill>
                <a:latin typeface="+mn-lt"/>
              </a:rPr>
              <a:t>APPENDIX 2: OFFICIAL 7DAYS EUROCUP SCHEDULE</a:t>
            </a:r>
          </a:p>
        </p:txBody>
      </p:sp>
      <p:sp>
        <p:nvSpPr>
          <p:cNvPr id="11" name="Rectangle 10"/>
          <p:cNvSpPr/>
          <p:nvPr/>
        </p:nvSpPr>
        <p:spPr>
          <a:xfrm>
            <a:off x="0" y="7668344"/>
            <a:ext cx="6866570" cy="72008"/>
          </a:xfrm>
          <a:prstGeom prst="rect">
            <a:avLst/>
          </a:prstGeom>
          <a:solidFill>
            <a:srgbClr val="FE5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Tree>
    <p:extLst>
      <p:ext uri="{BB962C8B-B14F-4D97-AF65-F5344CB8AC3E}">
        <p14:creationId xmlns:p14="http://schemas.microsoft.com/office/powerpoint/2010/main" val="20563881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6866570" cy="7668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8920" y="1403648"/>
            <a:ext cx="1289050" cy="387350"/>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71" y="1979067"/>
            <a:ext cx="6096000" cy="730250"/>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768" y="2797646"/>
            <a:ext cx="6516067" cy="692150"/>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768" y="3635896"/>
            <a:ext cx="6577608" cy="679450"/>
          </a:xfrm>
          <a:prstGeom prst="rect">
            <a:avLst/>
          </a:prstGeom>
        </p:spPr>
      </p:pic>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0670" y="4670590"/>
            <a:ext cx="1257300" cy="368300"/>
          </a:xfrm>
          <a:prstGeom prst="rect">
            <a:avLst/>
          </a:prstGeom>
        </p:spPr>
      </p:pic>
      <p:pic>
        <p:nvPicPr>
          <p:cNvPr id="7" name="Imag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768" y="5364088"/>
            <a:ext cx="6121400" cy="742950"/>
          </a:xfrm>
          <a:prstGeom prst="rect">
            <a:avLst/>
          </a:prstGeom>
        </p:spPr>
      </p:pic>
      <p:pic>
        <p:nvPicPr>
          <p:cNvPr id="8" name="Imag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5768" y="6372200"/>
            <a:ext cx="6534150" cy="749300"/>
          </a:xfrm>
          <a:prstGeom prst="rect">
            <a:avLst/>
          </a:prstGeom>
        </p:spPr>
      </p:pic>
      <p:sp>
        <p:nvSpPr>
          <p:cNvPr id="9" name="Titre 1"/>
          <p:cNvSpPr txBox="1">
            <a:spLocks/>
          </p:cNvSpPr>
          <p:nvPr/>
        </p:nvSpPr>
        <p:spPr>
          <a:xfrm>
            <a:off x="5326" y="441870"/>
            <a:ext cx="6852674" cy="628776"/>
          </a:xfrm>
          <a:prstGeom prst="rect">
            <a:avLst/>
          </a:prstGeom>
          <a:solidFill>
            <a:srgbClr val="5C351B"/>
          </a:solidFill>
        </p:spPr>
        <p:txBody>
          <a:bodyPr vert="horz" lIns="91440" tIns="45720" rIns="91440" bIns="45720" rtlCol="0" anchor="ctr">
            <a:normAutofit fontScale="85000" lnSpcReduction="200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rtl="0"/>
            <a:r>
              <a:rPr lang="en-GB" sz="2800" b="1" i="0" u="none" spc="300" baseline="0" dirty="0">
                <a:solidFill>
                  <a:schemeClr val="bg1"/>
                </a:solidFill>
                <a:latin typeface="+mn-lt"/>
              </a:rPr>
              <a:t>APPENDIX 2: OFFICIAL 7DAYS EUROCUP SCHEDULE</a:t>
            </a:r>
          </a:p>
        </p:txBody>
      </p:sp>
      <p:sp>
        <p:nvSpPr>
          <p:cNvPr id="10" name="Rectangle 9"/>
          <p:cNvSpPr/>
          <p:nvPr/>
        </p:nvSpPr>
        <p:spPr>
          <a:xfrm>
            <a:off x="0" y="7668344"/>
            <a:ext cx="6866570" cy="72008"/>
          </a:xfrm>
          <a:prstGeom prst="rect">
            <a:avLst/>
          </a:prstGeom>
          <a:solidFill>
            <a:srgbClr val="FE5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Tree>
    <p:extLst>
      <p:ext uri="{BB962C8B-B14F-4D97-AF65-F5344CB8AC3E}">
        <p14:creationId xmlns:p14="http://schemas.microsoft.com/office/powerpoint/2010/main" val="9038344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482" t="285" r="38027" b="-285"/>
          <a:stretch/>
        </p:blipFill>
        <p:spPr>
          <a:xfrm>
            <a:off x="1" y="0"/>
            <a:ext cx="6885384" cy="7689468"/>
          </a:xfrm>
          <a:prstGeom prst="rect">
            <a:avLst/>
          </a:prstGeom>
        </p:spPr>
      </p:pic>
      <p:sp>
        <p:nvSpPr>
          <p:cNvPr id="5" name="Espace réservé du contenu 2"/>
          <p:cNvSpPr txBox="1">
            <a:spLocks/>
          </p:cNvSpPr>
          <p:nvPr/>
        </p:nvSpPr>
        <p:spPr>
          <a:xfrm>
            <a:off x="1484784" y="755576"/>
            <a:ext cx="5184576" cy="1832524"/>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just" rtl="0"/>
            <a:endParaRPr lang="en-GB" sz="1200" b="0" i="1" dirty="0"/>
          </a:p>
        </p:txBody>
      </p:sp>
      <p:sp>
        <p:nvSpPr>
          <p:cNvPr id="7" name="Rectangle 6"/>
          <p:cNvSpPr/>
          <p:nvPr/>
        </p:nvSpPr>
        <p:spPr>
          <a:xfrm>
            <a:off x="23303" y="1284903"/>
            <a:ext cx="2610928" cy="769441"/>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rtl="0"/>
            <a:endParaRPr lang="en-GB" sz="1200" b="1" cap="small" dirty="0" smtClean="0">
              <a:solidFill>
                <a:schemeClr val="tx1"/>
              </a:solidFill>
              <a:effectLst>
                <a:outerShdw blurRad="38100" dist="38100" dir="2700000" algn="tl">
                  <a:srgbClr val="000000">
                    <a:alpha val="43137"/>
                  </a:srgbClr>
                </a:outerShdw>
              </a:effectLst>
            </a:endParaRPr>
          </a:p>
          <a:p>
            <a:pPr algn="ctr" rtl="0"/>
            <a:r>
              <a:rPr lang="en-GB" sz="3200" b="1" i="0" u="none" cap="small" baseline="0" dirty="0">
                <a:solidFill>
                  <a:schemeClr val="tx1"/>
                </a:solidFill>
                <a:ea typeface="Cambria" panose="02040503050406030204" pitchFamily="18" charset="0"/>
              </a:rPr>
              <a:t>COACH</a:t>
            </a:r>
            <a:endParaRPr lang="en-GB" sz="1600" b="1" cap="small" dirty="0" smtClean="0">
              <a:solidFill>
                <a:schemeClr val="tx1"/>
              </a:solidFill>
              <a:effectLst>
                <a:outerShdw blurRad="38100" dist="38100" dir="2700000" algn="tl">
                  <a:srgbClr val="000000">
                    <a:alpha val="43137"/>
                  </a:srgbClr>
                </a:outerShdw>
              </a:effectLst>
            </a:endParaRPr>
          </a:p>
        </p:txBody>
      </p:sp>
      <p:sp>
        <p:nvSpPr>
          <p:cNvPr id="18" name="Rectangle 17"/>
          <p:cNvSpPr/>
          <p:nvPr/>
        </p:nvSpPr>
        <p:spPr>
          <a:xfrm>
            <a:off x="34654" y="3629285"/>
            <a:ext cx="2599577" cy="432090"/>
          </a:xfrm>
          <a:prstGeom prst="rect">
            <a:avLst/>
          </a:prstGeom>
          <a:noFill/>
          <a:ln>
            <a:noFill/>
          </a:ln>
        </p:spPr>
        <p:style>
          <a:lnRef idx="1">
            <a:schemeClr val="dk1"/>
          </a:lnRef>
          <a:fillRef idx="3">
            <a:schemeClr val="dk1"/>
          </a:fillRef>
          <a:effectRef idx="2">
            <a:schemeClr val="dk1"/>
          </a:effectRef>
          <a:fontRef idx="minor">
            <a:schemeClr val="lt1"/>
          </a:fontRef>
        </p:style>
        <p:txBody>
          <a:bodyPr rtlCol="0" anchor="ctr"/>
          <a:lstStyle/>
          <a:p>
            <a:pPr algn="ctr" rtl="0"/>
            <a:r>
              <a:rPr lang="en-GB" sz="2000" b="1" i="0" u="none" baseline="0" dirty="0">
                <a:solidFill>
                  <a:schemeClr val="tx1"/>
                </a:solidFill>
                <a:ea typeface="Cambria" panose="02040503050406030204" pitchFamily="18" charset="0"/>
              </a:rPr>
              <a:t>ASSISTANT COACHES</a:t>
            </a:r>
            <a:endParaRPr lang="en-GB" sz="2000" b="1" dirty="0">
              <a:solidFill>
                <a:schemeClr val="tx1"/>
              </a:solidFill>
              <a:ea typeface="Cambria" panose="02040503050406030204" pitchFamily="18" charset="0"/>
            </a:endParaRPr>
          </a:p>
        </p:txBody>
      </p:sp>
      <p:sp>
        <p:nvSpPr>
          <p:cNvPr id="43" name="Rectangle 42"/>
          <p:cNvSpPr/>
          <p:nvPr/>
        </p:nvSpPr>
        <p:spPr>
          <a:xfrm>
            <a:off x="3733757" y="5004049"/>
            <a:ext cx="1908437" cy="351870"/>
          </a:xfrm>
          <a:prstGeom prst="rect">
            <a:avLst/>
          </a:prstGeom>
          <a:noFill/>
          <a:ln>
            <a:noFill/>
          </a:ln>
        </p:spPr>
        <p:style>
          <a:lnRef idx="1">
            <a:schemeClr val="dk1"/>
          </a:lnRef>
          <a:fillRef idx="3">
            <a:schemeClr val="dk1"/>
          </a:fillRef>
          <a:effectRef idx="2">
            <a:schemeClr val="dk1"/>
          </a:effectRef>
          <a:fontRef idx="minor">
            <a:schemeClr val="lt1"/>
          </a:fontRef>
        </p:style>
        <p:txBody>
          <a:bodyPr rtlCol="0" anchor="ctr"/>
          <a:lstStyle/>
          <a:p>
            <a:pPr algn="ctr" rtl="0"/>
            <a:endParaRPr lang="en-GB" sz="1400" b="1" cap="small" dirty="0">
              <a:effectLst>
                <a:outerShdw blurRad="38100" dist="38100" dir="2700000" algn="tl">
                  <a:srgbClr val="000000">
                    <a:alpha val="43137"/>
                  </a:srgbClr>
                </a:outerShdw>
              </a:effectLst>
              <a:ea typeface="Cambria" panose="02040503050406030204" pitchFamily="18" charset="0"/>
            </a:endParaRPr>
          </a:p>
        </p:txBody>
      </p:sp>
      <p:sp>
        <p:nvSpPr>
          <p:cNvPr id="47" name="Rectangle 46"/>
          <p:cNvSpPr/>
          <p:nvPr/>
        </p:nvSpPr>
        <p:spPr>
          <a:xfrm>
            <a:off x="4869160" y="4599830"/>
            <a:ext cx="1110566" cy="461665"/>
          </a:xfrm>
          <a:prstGeom prst="rect">
            <a:avLst/>
          </a:prstGeom>
          <a:noFill/>
        </p:spPr>
        <p:txBody>
          <a:bodyPr wrap="square">
            <a:spAutoFit/>
          </a:bodyPr>
          <a:lstStyle/>
          <a:p>
            <a:pPr algn="ctr" rtl="0"/>
            <a:r>
              <a:rPr lang="en-GB" sz="1200" b="1" i="0" u="none" cap="small" baseline="0" dirty="0">
                <a:ea typeface="Cambria" panose="02040503050406030204" pitchFamily="18" charset="0"/>
              </a:rPr>
              <a:t>MILENKO</a:t>
            </a:r>
          </a:p>
          <a:p>
            <a:pPr algn="ctr" rtl="0"/>
            <a:r>
              <a:rPr lang="en-GB" sz="1200" b="1" i="0" u="none" cap="small" baseline="0" dirty="0">
                <a:ea typeface="Cambria" panose="02040503050406030204" pitchFamily="18" charset="0"/>
              </a:rPr>
              <a:t>BOGICEVIC</a:t>
            </a:r>
            <a:endParaRPr lang="en-GB" sz="1200" b="1" cap="small" dirty="0">
              <a:ea typeface="Cambria" panose="02040503050406030204" pitchFamily="18" charset="0"/>
            </a:endParaRPr>
          </a:p>
        </p:txBody>
      </p:sp>
      <p:sp>
        <p:nvSpPr>
          <p:cNvPr id="48" name="Rectangle 47"/>
          <p:cNvSpPr/>
          <p:nvPr/>
        </p:nvSpPr>
        <p:spPr>
          <a:xfrm>
            <a:off x="2852936" y="4628037"/>
            <a:ext cx="1075470" cy="276999"/>
          </a:xfrm>
          <a:prstGeom prst="rect">
            <a:avLst/>
          </a:prstGeom>
          <a:noFill/>
        </p:spPr>
        <p:txBody>
          <a:bodyPr wrap="square">
            <a:spAutoFit/>
          </a:bodyPr>
          <a:lstStyle/>
          <a:p>
            <a:pPr algn="ctr" rtl="0"/>
            <a:r>
              <a:rPr lang="en-GB" sz="1200" b="1" i="0" u="none" cap="small" baseline="0" dirty="0">
                <a:ea typeface="Cambria" panose="02040503050406030204" pitchFamily="18" charset="0"/>
              </a:rPr>
              <a:t>ALEIX DURAN</a:t>
            </a:r>
            <a:endParaRPr lang="en-GB" sz="1200" b="1" cap="small" dirty="0">
              <a:ea typeface="Cambria" panose="02040503050406030204" pitchFamily="18" charset="0"/>
            </a:endParaRPr>
          </a:p>
        </p:txBody>
      </p:sp>
      <p:pic>
        <p:nvPicPr>
          <p:cNvPr id="1031" name="Picture 7" descr="C:\Users\avatrican\Desktop\Afriat2.jpg"/>
          <p:cNvPicPr>
            <a:picLocks noChangeAspect="1" noChangeArrowheads="1"/>
          </p:cNvPicPr>
          <p:nvPr/>
        </p:nvPicPr>
        <p:blipFill rotWithShape="1">
          <a:blip r:embed="rId4">
            <a:extLst>
              <a:ext uri="{28A0092B-C50C-407E-A947-70E740481C1C}">
                <a14:useLocalDpi xmlns:a14="http://schemas.microsoft.com/office/drawing/2010/main" val="0"/>
              </a:ext>
            </a:extLst>
          </a:blip>
          <a:srcRect l="9788"/>
          <a:stretch/>
        </p:blipFill>
        <p:spPr bwMode="auto">
          <a:xfrm>
            <a:off x="628360" y="5312342"/>
            <a:ext cx="1190112" cy="16144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 name="Image 2"/>
          <p:cNvPicPr>
            <a:picLocks noChangeAspect="1"/>
          </p:cNvPicPr>
          <p:nvPr/>
        </p:nvPicPr>
        <p:blipFill rotWithShape="1">
          <a:blip r:embed="rId5" cstate="print">
            <a:extLst>
              <a:ext uri="{28A0092B-C50C-407E-A947-70E740481C1C}">
                <a14:useLocalDpi xmlns:a14="http://schemas.microsoft.com/office/drawing/2010/main" val="0"/>
              </a:ext>
            </a:extLst>
          </a:blip>
          <a:srcRect l="8029" t="4202" r="215" b="9215"/>
          <a:stretch/>
        </p:blipFill>
        <p:spPr>
          <a:xfrm flipH="1">
            <a:off x="2834921" y="1116823"/>
            <a:ext cx="1111500" cy="1573329"/>
          </a:xfrm>
          <a:prstGeom prst="rect">
            <a:avLst/>
          </a:prstGeom>
          <a:ln>
            <a:noFill/>
          </a:ln>
          <a:effectLst>
            <a:outerShdw blurRad="190500" algn="tl" rotWithShape="0">
              <a:srgbClr val="000000">
                <a:alpha val="70000"/>
              </a:srgbClr>
            </a:outerShdw>
          </a:effectLst>
        </p:spPr>
      </p:pic>
      <p:pic>
        <p:nvPicPr>
          <p:cNvPr id="6" name="Image 5"/>
          <p:cNvPicPr>
            <a:picLocks noChangeAspect="1"/>
          </p:cNvPicPr>
          <p:nvPr/>
        </p:nvPicPr>
        <p:blipFill rotWithShape="1">
          <a:blip r:embed="rId6" cstate="print">
            <a:extLst>
              <a:ext uri="{28A0092B-C50C-407E-A947-70E740481C1C}">
                <a14:useLocalDpi xmlns:a14="http://schemas.microsoft.com/office/drawing/2010/main" val="0"/>
              </a:ext>
            </a:extLst>
          </a:blip>
          <a:srcRect t="3854"/>
          <a:stretch/>
        </p:blipFill>
        <p:spPr>
          <a:xfrm>
            <a:off x="2857682" y="3046173"/>
            <a:ext cx="1070724" cy="1544202"/>
          </a:xfrm>
          <a:prstGeom prst="rect">
            <a:avLst/>
          </a:prstGeom>
          <a:ln>
            <a:noFill/>
          </a:ln>
          <a:effectLst>
            <a:outerShdw blurRad="190500" algn="tl" rotWithShape="0">
              <a:srgbClr val="000000">
                <a:alpha val="70000"/>
              </a:srgbClr>
            </a:outerShdw>
          </a:effectLst>
        </p:spPr>
      </p:pic>
      <p:pic>
        <p:nvPicPr>
          <p:cNvPr id="8" name="Image 7"/>
          <p:cNvPicPr>
            <a:picLocks noChangeAspect="1"/>
          </p:cNvPicPr>
          <p:nvPr/>
        </p:nvPicPr>
        <p:blipFill rotWithShape="1">
          <a:blip r:embed="rId7" cstate="print">
            <a:extLst>
              <a:ext uri="{28A0092B-C50C-407E-A947-70E740481C1C}">
                <a14:useLocalDpi xmlns:a14="http://schemas.microsoft.com/office/drawing/2010/main" val="0"/>
              </a:ext>
            </a:extLst>
          </a:blip>
          <a:srcRect t="4886" b="-1"/>
          <a:stretch/>
        </p:blipFill>
        <p:spPr>
          <a:xfrm>
            <a:off x="4869160" y="3090311"/>
            <a:ext cx="1077815" cy="1537726"/>
          </a:xfrm>
          <a:prstGeom prst="rect">
            <a:avLst/>
          </a:prstGeom>
          <a:ln>
            <a:noFill/>
          </a:ln>
          <a:effectLst>
            <a:outerShdw blurRad="190500" algn="tl" rotWithShape="0">
              <a:srgbClr val="000000">
                <a:alpha val="70000"/>
              </a:srgbClr>
            </a:outerShdw>
          </a:effectLst>
        </p:spPr>
      </p:pic>
      <p:pic>
        <p:nvPicPr>
          <p:cNvPr id="9" name="Imag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20413" y="5252673"/>
            <a:ext cx="1114367" cy="1700839"/>
          </a:xfrm>
          <a:prstGeom prst="rect">
            <a:avLst/>
          </a:prstGeom>
          <a:ln>
            <a:noFill/>
          </a:ln>
          <a:effectLst>
            <a:outerShdw blurRad="190500" algn="tl" rotWithShape="0">
              <a:srgbClr val="000000">
                <a:alpha val="70000"/>
              </a:srgbClr>
            </a:outerShdw>
          </a:effectLst>
        </p:spPr>
      </p:pic>
      <p:pic>
        <p:nvPicPr>
          <p:cNvPr id="10" name="Imag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60299" y="5294643"/>
            <a:ext cx="1095535" cy="1643303"/>
          </a:xfrm>
          <a:prstGeom prst="rect">
            <a:avLst/>
          </a:prstGeom>
          <a:ln>
            <a:noFill/>
          </a:ln>
          <a:effectLst>
            <a:outerShdw blurRad="190500" algn="tl" rotWithShape="0">
              <a:srgbClr val="000000">
                <a:alpha val="70000"/>
              </a:srgbClr>
            </a:outerShdw>
          </a:effectLst>
        </p:spPr>
      </p:pic>
      <p:sp>
        <p:nvSpPr>
          <p:cNvPr id="26" name="Titre 1"/>
          <p:cNvSpPr txBox="1">
            <a:spLocks/>
          </p:cNvSpPr>
          <p:nvPr/>
        </p:nvSpPr>
        <p:spPr>
          <a:xfrm>
            <a:off x="-8570" y="251520"/>
            <a:ext cx="6875140" cy="628776"/>
          </a:xfrm>
          <a:prstGeom prst="rect">
            <a:avLst/>
          </a:prstGeom>
        </p:spPr>
        <p:txBody>
          <a:bodyPr vert="horz" lIns="91440" tIns="45720" rIns="91440" bIns="45720" rtlCol="0"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rtl="0"/>
            <a:r>
              <a:rPr lang="en-GB" sz="2800" b="1" i="0" u="none" baseline="0" dirty="0">
                <a:effectLst>
                  <a:outerShdw blurRad="38100" dist="38100" dir="2700000" algn="tl">
                    <a:srgbClr val="000000">
                      <a:alpha val="43137"/>
                    </a:srgbClr>
                  </a:outerShdw>
                </a:effectLst>
                <a:latin typeface="+mn-lt"/>
              </a:rPr>
              <a:t>Staff</a:t>
            </a:r>
            <a:endParaRPr lang="en-GB" sz="2800" dirty="0">
              <a:effectLst>
                <a:outerShdw blurRad="38100" dist="38100" dir="2700000" algn="tl">
                  <a:srgbClr val="000000">
                    <a:alpha val="43137"/>
                  </a:srgbClr>
                </a:outerShdw>
              </a:effectLst>
              <a:latin typeface="+mn-lt"/>
            </a:endParaRPr>
          </a:p>
        </p:txBody>
      </p:sp>
      <p:sp>
        <p:nvSpPr>
          <p:cNvPr id="12" name="Rectangle 11"/>
          <p:cNvSpPr/>
          <p:nvPr/>
        </p:nvSpPr>
        <p:spPr>
          <a:xfrm>
            <a:off x="12932" y="7016479"/>
            <a:ext cx="6296388" cy="453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50" name="Rectangle 49"/>
          <p:cNvSpPr/>
          <p:nvPr/>
        </p:nvSpPr>
        <p:spPr>
          <a:xfrm>
            <a:off x="274550" y="6981701"/>
            <a:ext cx="1778995" cy="461665"/>
          </a:xfrm>
          <a:prstGeom prst="rect">
            <a:avLst/>
          </a:prstGeom>
          <a:noFill/>
          <a:ln>
            <a:noFill/>
          </a:ln>
        </p:spPr>
        <p:txBody>
          <a:bodyPr wrap="square">
            <a:spAutoFit/>
          </a:bodyPr>
          <a:lstStyle/>
          <a:p>
            <a:pPr algn="ctr" rtl="0"/>
            <a:r>
              <a:rPr lang="en-GB" sz="1200" b="1" i="0" u="none" cap="small" baseline="0" dirty="0">
                <a:ea typeface="Cambria" panose="02040503050406030204" pitchFamily="18" charset="0"/>
              </a:rPr>
              <a:t>PHILIPPE AFRIAT </a:t>
            </a:r>
          </a:p>
          <a:p>
            <a:pPr algn="ctr" rtl="0"/>
            <a:r>
              <a:rPr lang="en-GB" sz="1200" b="1" i="0" u="none" cap="small" baseline="0" dirty="0">
                <a:ea typeface="Cambria" panose="02040503050406030204" pitchFamily="18" charset="0"/>
              </a:rPr>
              <a:t>DOCTOR</a:t>
            </a:r>
          </a:p>
        </p:txBody>
      </p:sp>
      <p:sp>
        <p:nvSpPr>
          <p:cNvPr id="51" name="Rectangle 50"/>
          <p:cNvSpPr/>
          <p:nvPr/>
        </p:nvSpPr>
        <p:spPr>
          <a:xfrm>
            <a:off x="2433778" y="6974501"/>
            <a:ext cx="1887639" cy="461665"/>
          </a:xfrm>
          <a:prstGeom prst="rect">
            <a:avLst/>
          </a:prstGeom>
          <a:noFill/>
        </p:spPr>
        <p:txBody>
          <a:bodyPr wrap="square">
            <a:spAutoFit/>
          </a:bodyPr>
          <a:lstStyle/>
          <a:p>
            <a:pPr algn="ctr" rtl="0"/>
            <a:r>
              <a:rPr lang="en-GB" sz="1200" b="1" i="0" u="none" cap="small" baseline="0" dirty="0">
                <a:ea typeface="Cambria" panose="02040503050406030204" pitchFamily="18" charset="0"/>
              </a:rPr>
              <a:t>JEAN-FRANÇOIS TURPIN</a:t>
            </a:r>
            <a:r>
              <a:rPr lang="en-GB" sz="1200" b="1" i="0" u="none" cap="small" baseline="0" dirty="0"/>
              <a:t> </a:t>
            </a:r>
            <a:r>
              <a:rPr lang="en-GB" sz="1200" b="1" i="0" u="none" cap="small" baseline="0" dirty="0">
                <a:ea typeface="Cambria" panose="02040503050406030204" pitchFamily="18" charset="0"/>
              </a:rPr>
              <a:t>PHYSIOTHERAPIST</a:t>
            </a:r>
          </a:p>
        </p:txBody>
      </p:sp>
      <p:sp>
        <p:nvSpPr>
          <p:cNvPr id="53" name="Rectangle 52"/>
          <p:cNvSpPr/>
          <p:nvPr/>
        </p:nvSpPr>
        <p:spPr>
          <a:xfrm>
            <a:off x="4515912" y="6965112"/>
            <a:ext cx="1823833" cy="461665"/>
          </a:xfrm>
          <a:prstGeom prst="rect">
            <a:avLst/>
          </a:prstGeom>
        </p:spPr>
        <p:txBody>
          <a:bodyPr wrap="none">
            <a:spAutoFit/>
          </a:bodyPr>
          <a:lstStyle/>
          <a:p>
            <a:pPr algn="ctr" rtl="0"/>
            <a:r>
              <a:rPr lang="en-GB" sz="1200" b="1" i="0" u="none" cap="small" baseline="0" dirty="0"/>
              <a:t>DIEGO </a:t>
            </a:r>
            <a:r>
              <a:rPr lang="en-GB" sz="1200" b="1" i="0" u="none" cap="small" baseline="0" dirty="0">
                <a:ea typeface="Cambria" panose="02040503050406030204" pitchFamily="18" charset="0"/>
              </a:rPr>
              <a:t>GONCALVES</a:t>
            </a:r>
          </a:p>
          <a:p>
            <a:pPr algn="ctr" rtl="0"/>
            <a:r>
              <a:rPr lang="en-GB" sz="1200" b="1" i="0" u="none" cap="small" baseline="0" dirty="0">
                <a:ea typeface="Cambria" panose="02040503050406030204" pitchFamily="18" charset="0"/>
              </a:rPr>
              <a:t>PHYSICAL TRAINER</a:t>
            </a:r>
            <a:r>
              <a:rPr lang="en-GB" sz="1200" b="1" i="0" u="none" cap="small" baseline="0" dirty="0"/>
              <a:t> </a:t>
            </a:r>
          </a:p>
        </p:txBody>
      </p:sp>
      <p:sp>
        <p:nvSpPr>
          <p:cNvPr id="13" name="Rectangle 12"/>
          <p:cNvSpPr/>
          <p:nvPr/>
        </p:nvSpPr>
        <p:spPr>
          <a:xfrm>
            <a:off x="404664" y="2047891"/>
            <a:ext cx="1872208" cy="338554"/>
          </a:xfrm>
          <a:prstGeom prst="rect">
            <a:avLst/>
          </a:prstGeom>
          <a:noFill/>
        </p:spPr>
        <p:txBody>
          <a:bodyPr wrap="square">
            <a:spAutoFit/>
          </a:bodyPr>
          <a:lstStyle/>
          <a:p>
            <a:pPr algn="ctr" rtl="0"/>
            <a:r>
              <a:rPr lang="en-GB" sz="1600" b="1" i="0" u="none" cap="small" baseline="0" dirty="0">
                <a:ea typeface="Cambria" panose="02040503050406030204" pitchFamily="18" charset="0"/>
              </a:rPr>
              <a:t>SASA OBRADOVIC</a:t>
            </a:r>
            <a:endParaRPr lang="en-GB" sz="1600" b="1" cap="small" dirty="0">
              <a:ea typeface="Cambria" panose="02040503050406030204" pitchFamily="18" charset="0"/>
            </a:endParaRPr>
          </a:p>
        </p:txBody>
      </p:sp>
      <p:sp>
        <p:nvSpPr>
          <p:cNvPr id="20" name="Titre 1"/>
          <p:cNvSpPr txBox="1">
            <a:spLocks/>
          </p:cNvSpPr>
          <p:nvPr/>
        </p:nvSpPr>
        <p:spPr>
          <a:xfrm>
            <a:off x="-8570" y="251520"/>
            <a:ext cx="6875140" cy="628776"/>
          </a:xfrm>
          <a:prstGeom prst="rect">
            <a:avLst/>
          </a:prstGeom>
          <a:solidFill>
            <a:srgbClr val="5C351B"/>
          </a:solidFill>
        </p:spPr>
        <p:txBody>
          <a:bodyPr vert="horz" lIns="91440" tIns="45720" rIns="91440" bIns="45720" rtlCol="0"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rtl="0"/>
            <a:r>
              <a:rPr lang="en-GB" sz="2800" b="1" i="0" u="none" spc="300" baseline="0" dirty="0">
                <a:solidFill>
                  <a:schemeClr val="bg1"/>
                </a:solidFill>
                <a:latin typeface="+mn-lt"/>
              </a:rPr>
              <a:t>STAFF</a:t>
            </a:r>
          </a:p>
        </p:txBody>
      </p:sp>
      <p:sp>
        <p:nvSpPr>
          <p:cNvPr id="21" name="Rectangle 20"/>
          <p:cNvSpPr/>
          <p:nvPr/>
        </p:nvSpPr>
        <p:spPr>
          <a:xfrm>
            <a:off x="-8570" y="7668344"/>
            <a:ext cx="6866570" cy="72008"/>
          </a:xfrm>
          <a:prstGeom prst="rect">
            <a:avLst/>
          </a:prstGeom>
          <a:solidFill>
            <a:srgbClr val="FE5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Tree>
    <p:extLst>
      <p:ext uri="{BB962C8B-B14F-4D97-AF65-F5344CB8AC3E}">
        <p14:creationId xmlns:p14="http://schemas.microsoft.com/office/powerpoint/2010/main" val="26944890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6"/>
          <p:cNvGraphicFramePr>
            <a:graphicFrameLocks noGrp="1"/>
          </p:cNvGraphicFramePr>
          <p:nvPr>
            <p:ph idx="1"/>
            <p:extLst>
              <p:ext uri="{D42A27DB-BD31-4B8C-83A1-F6EECF244321}">
                <p14:modId xmlns:p14="http://schemas.microsoft.com/office/powerpoint/2010/main" val="2674294387"/>
              </p:ext>
            </p:extLst>
          </p:nvPr>
        </p:nvGraphicFramePr>
        <p:xfrm>
          <a:off x="335" y="1115616"/>
          <a:ext cx="6875140" cy="2738956"/>
        </p:xfrm>
        <a:graphic>
          <a:graphicData uri="http://schemas.openxmlformats.org/drawingml/2006/table">
            <a:tbl>
              <a:tblPr firstRow="1" firstCol="1" bandRow="1">
                <a:tableStyleId>{073A0DAA-6AF3-43AB-8588-CEC1D06C72B9}</a:tableStyleId>
              </a:tblPr>
              <a:tblGrid>
                <a:gridCol w="433793">
                  <a:extLst>
                    <a:ext uri="{9D8B030D-6E8A-4147-A177-3AD203B41FA5}">
                      <a16:colId xmlns="" xmlns:a16="http://schemas.microsoft.com/office/drawing/2014/main" val="20000"/>
                    </a:ext>
                  </a:extLst>
                </a:gridCol>
                <a:gridCol w="1527070">
                  <a:extLst>
                    <a:ext uri="{9D8B030D-6E8A-4147-A177-3AD203B41FA5}">
                      <a16:colId xmlns="" xmlns:a16="http://schemas.microsoft.com/office/drawing/2014/main" val="20001"/>
                    </a:ext>
                  </a:extLst>
                </a:gridCol>
                <a:gridCol w="1206685">
                  <a:extLst>
                    <a:ext uri="{9D8B030D-6E8A-4147-A177-3AD203B41FA5}">
                      <a16:colId xmlns="" xmlns:a16="http://schemas.microsoft.com/office/drawing/2014/main" val="20002"/>
                    </a:ext>
                  </a:extLst>
                </a:gridCol>
                <a:gridCol w="1091980">
                  <a:extLst>
                    <a:ext uri="{9D8B030D-6E8A-4147-A177-3AD203B41FA5}">
                      <a16:colId xmlns="" xmlns:a16="http://schemas.microsoft.com/office/drawing/2014/main" val="20003"/>
                    </a:ext>
                  </a:extLst>
                </a:gridCol>
                <a:gridCol w="627232">
                  <a:extLst>
                    <a:ext uri="{9D8B030D-6E8A-4147-A177-3AD203B41FA5}">
                      <a16:colId xmlns="" xmlns:a16="http://schemas.microsoft.com/office/drawing/2014/main" val="20004"/>
                    </a:ext>
                  </a:extLst>
                </a:gridCol>
                <a:gridCol w="1076450">
                  <a:extLst>
                    <a:ext uri="{9D8B030D-6E8A-4147-A177-3AD203B41FA5}">
                      <a16:colId xmlns="" xmlns:a16="http://schemas.microsoft.com/office/drawing/2014/main" val="20005"/>
                    </a:ext>
                  </a:extLst>
                </a:gridCol>
                <a:gridCol w="911930">
                  <a:extLst>
                    <a:ext uri="{9D8B030D-6E8A-4147-A177-3AD203B41FA5}">
                      <a16:colId xmlns="" xmlns:a16="http://schemas.microsoft.com/office/drawing/2014/main" val="20006"/>
                    </a:ext>
                  </a:extLst>
                </a:gridCol>
              </a:tblGrid>
              <a:tr h="302434">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 </a:t>
                      </a:r>
                      <a:endParaRPr lang="en-GB" sz="1100" dirty="0">
                        <a:effectLst/>
                        <a:latin typeface="Cambria" panose="02040503050406030204" pitchFamily="18" charset="0"/>
                        <a:ea typeface="Cambria" panose="02040503050406030204" pitchFamily="18" charset="0"/>
                        <a:cs typeface="Times New Roman" panose="02020603050405020304" pitchFamily="18" charset="0"/>
                      </a:endParaRPr>
                    </a:p>
                  </a:txBody>
                  <a:tcPr marL="57785" marR="57785" marT="9525" marB="0">
                    <a:solidFill>
                      <a:srgbClr val="FE5D3B"/>
                    </a:solidFill>
                  </a:tcPr>
                </a:tc>
                <a:tc>
                  <a:txBody>
                    <a:bodyPr/>
                    <a:lstStyle/>
                    <a:p>
                      <a:pPr algn="l" rtl="0">
                        <a:lnSpc>
                          <a:spcPct val="115000"/>
                        </a:lnSpc>
                        <a:spcAft>
                          <a:spcPts val="1000"/>
                        </a:spcAft>
                      </a:pPr>
                      <a:r>
                        <a:rPr lang="en-GB" sz="1100" b="1" i="0" u="sng" baseline="0" dirty="0">
                          <a:effectLst/>
                          <a:latin typeface="Cambria" panose="02040503050406030204" pitchFamily="18" charset="0"/>
                          <a:ea typeface="Cambria" panose="02040503050406030204" pitchFamily="18" charset="0"/>
                          <a:cs typeface="Times New Roman" panose="02020603050405020304" pitchFamily="18" charset="0"/>
                        </a:rPr>
                        <a:t>Name </a:t>
                      </a:r>
                      <a:endParaRPr lang="en-GB" sz="1100" dirty="0">
                        <a:effectLst/>
                        <a:latin typeface="Cambria" panose="02040503050406030204" pitchFamily="18" charset="0"/>
                        <a:ea typeface="Cambria" panose="02040503050406030204" pitchFamily="18" charset="0"/>
                        <a:cs typeface="Times New Roman" panose="02020603050405020304" pitchFamily="18" charset="0"/>
                      </a:endParaRPr>
                    </a:p>
                  </a:txBody>
                  <a:tcPr marL="57785" marR="57785" marT="9525" marB="0">
                    <a:solidFill>
                      <a:srgbClr val="FE5D3B"/>
                    </a:solidFill>
                  </a:tcPr>
                </a:tc>
                <a:tc>
                  <a:txBody>
                    <a:bodyPr/>
                    <a:lstStyle/>
                    <a:p>
                      <a:pPr algn="l" rtl="0">
                        <a:lnSpc>
                          <a:spcPct val="115000"/>
                        </a:lnSpc>
                        <a:spcAft>
                          <a:spcPts val="1000"/>
                        </a:spcAft>
                      </a:pPr>
                      <a:r>
                        <a:rPr lang="en-GB" sz="1100" b="1" i="0" u="sng" baseline="0" dirty="0">
                          <a:effectLst/>
                          <a:latin typeface="Cambria" panose="02040503050406030204" pitchFamily="18" charset="0"/>
                          <a:ea typeface="Cambria" panose="02040503050406030204" pitchFamily="18" charset="0"/>
                          <a:cs typeface="Times New Roman" panose="02020603050405020304" pitchFamily="18" charset="0"/>
                        </a:rPr>
                        <a:t>Country</a:t>
                      </a:r>
                      <a:endParaRPr lang="en-GB" sz="1100" dirty="0">
                        <a:effectLst/>
                        <a:latin typeface="Cambria" panose="02040503050406030204" pitchFamily="18" charset="0"/>
                        <a:ea typeface="Cambria" panose="02040503050406030204" pitchFamily="18" charset="0"/>
                        <a:cs typeface="Times New Roman" panose="02020603050405020304" pitchFamily="18" charset="0"/>
                      </a:endParaRPr>
                    </a:p>
                  </a:txBody>
                  <a:tcPr marL="57785" marR="57785" marT="9525" marB="0">
                    <a:solidFill>
                      <a:srgbClr val="FE5D3B"/>
                    </a:solidFill>
                  </a:tcPr>
                </a:tc>
                <a:tc>
                  <a:txBody>
                    <a:bodyPr/>
                    <a:lstStyle/>
                    <a:p>
                      <a:pPr algn="l" rtl="0">
                        <a:lnSpc>
                          <a:spcPct val="115000"/>
                        </a:lnSpc>
                        <a:spcAft>
                          <a:spcPts val="1000"/>
                        </a:spcAft>
                      </a:pPr>
                      <a:r>
                        <a:rPr lang="en-GB" sz="1100" b="1" i="0" u="sng" baseline="0" dirty="0">
                          <a:effectLst/>
                          <a:latin typeface="Cambria" panose="02040503050406030204" pitchFamily="18" charset="0"/>
                          <a:ea typeface="Cambria" panose="02040503050406030204" pitchFamily="18" charset="0"/>
                          <a:cs typeface="Times New Roman" panose="02020603050405020304" pitchFamily="18" charset="0"/>
                        </a:rPr>
                        <a:t>Position</a:t>
                      </a:r>
                      <a:endParaRPr lang="en-GB" sz="1100" dirty="0">
                        <a:effectLst/>
                        <a:latin typeface="Cambria" panose="02040503050406030204" pitchFamily="18" charset="0"/>
                        <a:ea typeface="Cambria" panose="02040503050406030204" pitchFamily="18" charset="0"/>
                        <a:cs typeface="Times New Roman" panose="02020603050405020304" pitchFamily="18" charset="0"/>
                      </a:endParaRPr>
                    </a:p>
                  </a:txBody>
                  <a:tcPr marL="57785" marR="57785" marT="9525" marB="0">
                    <a:solidFill>
                      <a:srgbClr val="FE5D3B"/>
                    </a:solidFill>
                  </a:tcPr>
                </a:tc>
                <a:tc>
                  <a:txBody>
                    <a:bodyPr/>
                    <a:lstStyle/>
                    <a:p>
                      <a:pPr algn="l" rtl="0">
                        <a:lnSpc>
                          <a:spcPct val="115000"/>
                        </a:lnSpc>
                        <a:spcAft>
                          <a:spcPts val="1000"/>
                        </a:spcAft>
                      </a:pPr>
                      <a:r>
                        <a:rPr lang="en-GB" sz="1100" b="1" i="0" u="sng" baseline="0" dirty="0">
                          <a:effectLst/>
                          <a:latin typeface="Cambria" panose="02040503050406030204" pitchFamily="18" charset="0"/>
                          <a:ea typeface="Cambria" panose="02040503050406030204" pitchFamily="18" charset="0"/>
                          <a:cs typeface="Times New Roman" panose="02020603050405020304" pitchFamily="18" charset="0"/>
                        </a:rPr>
                        <a:t>Age</a:t>
                      </a:r>
                      <a:endParaRPr lang="en-GB" sz="1100" dirty="0">
                        <a:effectLst/>
                        <a:latin typeface="Cambria" panose="02040503050406030204" pitchFamily="18" charset="0"/>
                        <a:ea typeface="Cambria" panose="02040503050406030204" pitchFamily="18" charset="0"/>
                        <a:cs typeface="Times New Roman" panose="02020603050405020304" pitchFamily="18" charset="0"/>
                      </a:endParaRPr>
                    </a:p>
                  </a:txBody>
                  <a:tcPr marL="57785" marR="57785" marT="9525" marB="0">
                    <a:solidFill>
                      <a:srgbClr val="FE5D3B"/>
                    </a:solidFill>
                  </a:tcPr>
                </a:tc>
                <a:tc>
                  <a:txBody>
                    <a:bodyPr/>
                    <a:lstStyle/>
                    <a:p>
                      <a:pPr algn="l" rtl="0">
                        <a:lnSpc>
                          <a:spcPct val="115000"/>
                        </a:lnSpc>
                        <a:spcAft>
                          <a:spcPts val="1000"/>
                        </a:spcAft>
                      </a:pPr>
                      <a:r>
                        <a:rPr lang="en-GB" sz="1100" b="1" i="0" u="sng" baseline="0" dirty="0">
                          <a:effectLst/>
                          <a:latin typeface="Cambria" panose="02040503050406030204" pitchFamily="18" charset="0"/>
                          <a:ea typeface="Cambria" panose="02040503050406030204" pitchFamily="18" charset="0"/>
                          <a:cs typeface="Times New Roman" panose="02020603050405020304" pitchFamily="18" charset="0"/>
                        </a:rPr>
                        <a:t>Height</a:t>
                      </a:r>
                      <a:endParaRPr lang="en-GB" sz="1100" dirty="0">
                        <a:effectLst/>
                        <a:latin typeface="Cambria" panose="02040503050406030204" pitchFamily="18" charset="0"/>
                        <a:ea typeface="Cambria" panose="02040503050406030204" pitchFamily="18" charset="0"/>
                        <a:cs typeface="Times New Roman" panose="02020603050405020304" pitchFamily="18" charset="0"/>
                      </a:endParaRPr>
                    </a:p>
                  </a:txBody>
                  <a:tcPr marL="57785" marR="57785" marT="9525" marB="0">
                    <a:solidFill>
                      <a:srgbClr val="FE5D3B"/>
                    </a:solidFill>
                  </a:tcPr>
                </a:tc>
                <a:tc>
                  <a:txBody>
                    <a:bodyPr/>
                    <a:lstStyle/>
                    <a:p>
                      <a:pPr algn="l" rtl="0">
                        <a:lnSpc>
                          <a:spcPct val="115000"/>
                        </a:lnSpc>
                        <a:spcAft>
                          <a:spcPts val="1000"/>
                        </a:spcAft>
                      </a:pPr>
                      <a:r>
                        <a:rPr lang="en-GB" sz="1100" b="1" i="0" u="sng" baseline="0" dirty="0">
                          <a:effectLst/>
                          <a:latin typeface="Cambria" panose="02040503050406030204" pitchFamily="18" charset="0"/>
                          <a:ea typeface="Cambria" panose="02040503050406030204" pitchFamily="18" charset="0"/>
                          <a:cs typeface="Times New Roman" panose="02020603050405020304" pitchFamily="18" charset="0"/>
                        </a:rPr>
                        <a:t>Weight</a:t>
                      </a:r>
                      <a:endParaRPr lang="en-GB" sz="1100" dirty="0">
                        <a:effectLst/>
                        <a:latin typeface="Cambria" panose="02040503050406030204" pitchFamily="18" charset="0"/>
                        <a:ea typeface="Cambria" panose="02040503050406030204" pitchFamily="18" charset="0"/>
                        <a:cs typeface="Times New Roman" panose="02020603050405020304" pitchFamily="18" charset="0"/>
                      </a:endParaRPr>
                    </a:p>
                  </a:txBody>
                  <a:tcPr marL="57785" marR="57785" marT="9525" marB="0">
                    <a:solidFill>
                      <a:srgbClr val="FE5D3B"/>
                    </a:solidFill>
                  </a:tcPr>
                </a:tc>
                <a:extLst>
                  <a:ext uri="{0D108BD9-81ED-4DB2-BD59-A6C34878D82A}">
                    <a16:rowId xmlns="" xmlns:a16="http://schemas.microsoft.com/office/drawing/2014/main" val="10000"/>
                  </a:ext>
                </a:extLst>
              </a:tr>
              <a:tr h="226825">
                <a:tc>
                  <a:txBody>
                    <a:bodyPr/>
                    <a:lstStyle/>
                    <a:p>
                      <a:pPr algn="l" rtl="0">
                        <a:lnSpc>
                          <a:spcPct val="115000"/>
                        </a:lnSpc>
                        <a:spcAft>
                          <a:spcPts val="1000"/>
                        </a:spcAft>
                      </a:pPr>
                      <a:r>
                        <a:rPr lang="en-GB" sz="1100" b="1" i="0" u="none" baseline="0" dirty="0">
                          <a:effectLst/>
                          <a:latin typeface="Cambria" panose="02040503050406030204" pitchFamily="18" charset="0"/>
                          <a:ea typeface="Cambria" panose="02040503050406030204" pitchFamily="18" charset="0"/>
                          <a:cs typeface="Times New Roman" panose="02020603050405020304" pitchFamily="18" charset="0"/>
                        </a:rPr>
                        <a:t>#0</a:t>
                      </a:r>
                      <a:endParaRPr lang="en-GB" sz="1100" dirty="0">
                        <a:effectLst/>
                        <a:latin typeface="Cambria" panose="02040503050406030204" pitchFamily="18" charset="0"/>
                        <a:ea typeface="Cambria" panose="02040503050406030204" pitchFamily="18" charset="0"/>
                        <a:cs typeface="Times New Roman" panose="02020603050405020304" pitchFamily="18" charset="0"/>
                      </a:endParaRPr>
                    </a:p>
                  </a:txBody>
                  <a:tcPr marL="57785" marR="57785" marT="9525" marB="0">
                    <a:solidFill>
                      <a:srgbClr val="FE5D3B"/>
                    </a:solidFill>
                  </a:tcPr>
                </a:tc>
                <a:tc>
                  <a:txBody>
                    <a:bodyPr/>
                    <a:lstStyle/>
                    <a:p>
                      <a:pPr algn="l" rtl="0">
                        <a:lnSpc>
                          <a:spcPct val="115000"/>
                        </a:lnSpc>
                        <a:spcAft>
                          <a:spcPts val="1000"/>
                        </a:spcAft>
                      </a:pPr>
                      <a:r>
                        <a:rPr lang="en-GB" sz="1100" b="1" i="0" u="none" baseline="0" dirty="0">
                          <a:effectLst/>
                          <a:latin typeface="Cambria" panose="02040503050406030204" pitchFamily="18" charset="0"/>
                          <a:ea typeface="Cambria" panose="02040503050406030204" pitchFamily="18" charset="0"/>
                          <a:cs typeface="Times New Roman" panose="02020603050405020304" pitchFamily="18" charset="0"/>
                        </a:rPr>
                        <a:t>Mehdy NGOUAMA</a:t>
                      </a:r>
                      <a:endParaRPr lang="en-GB" sz="1100" b="1" dirty="0">
                        <a:effectLst/>
                        <a:latin typeface="Cambria" panose="02040503050406030204" pitchFamily="18" charset="0"/>
                        <a:ea typeface="Cambria" panose="02040503050406030204" pitchFamily="18" charset="0"/>
                        <a:cs typeface="Times New Roman" panose="02020603050405020304" pitchFamily="18" charset="0"/>
                      </a:endParaRP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France</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Point guard </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24</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1.88m</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90kg</a:t>
                      </a:r>
                    </a:p>
                  </a:txBody>
                  <a:tcPr marL="57785" marR="57785" marT="9525" marB="0">
                    <a:noFill/>
                  </a:tcPr>
                </a:tc>
                <a:extLst>
                  <a:ext uri="{0D108BD9-81ED-4DB2-BD59-A6C34878D82A}">
                    <a16:rowId xmlns="" xmlns:a16="http://schemas.microsoft.com/office/drawing/2014/main" val="10001"/>
                  </a:ext>
                </a:extLst>
              </a:tr>
              <a:tr h="226825">
                <a:tc>
                  <a:txBody>
                    <a:bodyPr/>
                    <a:lstStyle/>
                    <a:p>
                      <a:pPr algn="l" rtl="0">
                        <a:lnSpc>
                          <a:spcPct val="115000"/>
                        </a:lnSpc>
                        <a:spcAft>
                          <a:spcPts val="1000"/>
                        </a:spcAft>
                      </a:pPr>
                      <a:r>
                        <a:rPr lang="en-GB" sz="1100" b="1" i="0" u="none" baseline="0" dirty="0">
                          <a:effectLst/>
                          <a:latin typeface="Cambria" panose="02040503050406030204" pitchFamily="18" charset="0"/>
                          <a:ea typeface="Cambria" panose="02040503050406030204" pitchFamily="18" charset="0"/>
                          <a:cs typeface="Times New Roman" panose="02020603050405020304" pitchFamily="18" charset="0"/>
                        </a:rPr>
                        <a:t>#1</a:t>
                      </a:r>
                      <a:endParaRPr lang="en-GB" sz="1100" dirty="0">
                        <a:effectLst/>
                        <a:latin typeface="Cambria" panose="02040503050406030204" pitchFamily="18" charset="0"/>
                        <a:ea typeface="Cambria" panose="02040503050406030204" pitchFamily="18" charset="0"/>
                        <a:cs typeface="Times New Roman" panose="02020603050405020304" pitchFamily="18" charset="0"/>
                      </a:endParaRPr>
                    </a:p>
                  </a:txBody>
                  <a:tcPr marL="57785" marR="57785" marT="9525" marB="0">
                    <a:solidFill>
                      <a:srgbClr val="FE5D3B"/>
                    </a:solidFill>
                  </a:tcPr>
                </a:tc>
                <a:tc>
                  <a:txBody>
                    <a:bodyPr/>
                    <a:lstStyle/>
                    <a:p>
                      <a:pPr algn="l" rtl="0">
                        <a:lnSpc>
                          <a:spcPct val="115000"/>
                        </a:lnSpc>
                        <a:spcAft>
                          <a:spcPts val="1000"/>
                        </a:spcAft>
                      </a:pPr>
                      <a:r>
                        <a:rPr lang="en-GB" sz="1100" b="1" i="0" u="none" baseline="0" dirty="0">
                          <a:effectLst/>
                          <a:latin typeface="Cambria" panose="02040503050406030204" pitchFamily="18" charset="0"/>
                          <a:ea typeface="Cambria" panose="02040503050406030204" pitchFamily="18" charset="0"/>
                          <a:cs typeface="Times New Roman" panose="02020603050405020304" pitchFamily="18" charset="0"/>
                        </a:rPr>
                        <a:t>Dee BOST</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USA/Bulgaria</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Point guard</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29</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1.88m</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80kg</a:t>
                      </a:r>
                    </a:p>
                  </a:txBody>
                  <a:tcPr marL="57785" marR="57785" marT="9525" marB="0">
                    <a:noFill/>
                  </a:tcPr>
                </a:tc>
                <a:extLst>
                  <a:ext uri="{0D108BD9-81ED-4DB2-BD59-A6C34878D82A}">
                    <a16:rowId xmlns="" xmlns:a16="http://schemas.microsoft.com/office/drawing/2014/main" val="10002"/>
                  </a:ext>
                </a:extLst>
              </a:tr>
              <a:tr h="226825">
                <a:tc>
                  <a:txBody>
                    <a:bodyPr/>
                    <a:lstStyle/>
                    <a:p>
                      <a:pPr algn="l" rtl="0">
                        <a:lnSpc>
                          <a:spcPct val="115000"/>
                        </a:lnSpc>
                        <a:spcAft>
                          <a:spcPts val="1000"/>
                        </a:spcAft>
                      </a:pPr>
                      <a:r>
                        <a:rPr lang="en-GB" sz="1100" b="1" i="0" u="none" baseline="0" dirty="0">
                          <a:effectLst/>
                          <a:latin typeface="Cambria" panose="02040503050406030204" pitchFamily="18" charset="0"/>
                          <a:ea typeface="Cambria" panose="02040503050406030204" pitchFamily="18" charset="0"/>
                          <a:cs typeface="Times New Roman" panose="02020603050405020304" pitchFamily="18" charset="0"/>
                        </a:rPr>
                        <a:t>#5</a:t>
                      </a:r>
                      <a:endParaRPr lang="en-GB" sz="1100" dirty="0">
                        <a:effectLst/>
                        <a:latin typeface="Cambria" panose="02040503050406030204" pitchFamily="18" charset="0"/>
                        <a:ea typeface="Cambria" panose="02040503050406030204" pitchFamily="18" charset="0"/>
                        <a:cs typeface="Times New Roman" panose="02020603050405020304" pitchFamily="18" charset="0"/>
                      </a:endParaRPr>
                    </a:p>
                  </a:txBody>
                  <a:tcPr marL="57785" marR="57785" marT="9525" marB="0">
                    <a:solidFill>
                      <a:srgbClr val="FE5D3B"/>
                    </a:solidFill>
                  </a:tcPr>
                </a:tc>
                <a:tc>
                  <a:txBody>
                    <a:bodyPr/>
                    <a:lstStyle/>
                    <a:p>
                      <a:pPr algn="l" rtl="0">
                        <a:lnSpc>
                          <a:spcPct val="115000"/>
                        </a:lnSpc>
                        <a:spcAft>
                          <a:spcPts val="1000"/>
                        </a:spcAft>
                      </a:pPr>
                      <a:r>
                        <a:rPr lang="en-GB" sz="1100" b="1" i="0" u="none" baseline="0" dirty="0">
                          <a:effectLst/>
                          <a:latin typeface="Cambria" panose="02040503050406030204" pitchFamily="18" charset="0"/>
                          <a:ea typeface="Cambria" panose="02040503050406030204" pitchFamily="18" charset="0"/>
                          <a:cs typeface="Times New Roman" panose="02020603050405020304" pitchFamily="18" charset="0"/>
                        </a:rPr>
                        <a:t>Anthony CLEMMONS</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USA/Kazakhstan </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Point guard</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25</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1.88m</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88kg</a:t>
                      </a:r>
                    </a:p>
                  </a:txBody>
                  <a:tcPr marL="57785" marR="57785" marT="9525" marB="0">
                    <a:noFill/>
                  </a:tcPr>
                </a:tc>
                <a:extLst>
                  <a:ext uri="{0D108BD9-81ED-4DB2-BD59-A6C34878D82A}">
                    <a16:rowId xmlns="" xmlns:a16="http://schemas.microsoft.com/office/drawing/2014/main" val="10003"/>
                  </a:ext>
                </a:extLst>
              </a:tr>
              <a:tr h="226825">
                <a:tc>
                  <a:txBody>
                    <a:bodyPr/>
                    <a:lstStyle/>
                    <a:p>
                      <a:pPr algn="l" rtl="0">
                        <a:lnSpc>
                          <a:spcPct val="115000"/>
                        </a:lnSpc>
                        <a:spcAft>
                          <a:spcPts val="1000"/>
                        </a:spcAft>
                      </a:pPr>
                      <a:r>
                        <a:rPr lang="en-GB" sz="1100" b="1" i="0" u="none" baseline="0" dirty="0">
                          <a:effectLst/>
                          <a:latin typeface="Cambria" panose="02040503050406030204" pitchFamily="18" charset="0"/>
                          <a:ea typeface="Cambria" panose="02040503050406030204" pitchFamily="18" charset="0"/>
                          <a:cs typeface="Times New Roman" panose="02020603050405020304" pitchFamily="18" charset="0"/>
                        </a:rPr>
                        <a:t>#11</a:t>
                      </a:r>
                      <a:endParaRPr lang="en-GB" sz="1100" dirty="0">
                        <a:effectLst/>
                        <a:latin typeface="Cambria" panose="02040503050406030204" pitchFamily="18" charset="0"/>
                        <a:ea typeface="Cambria" panose="02040503050406030204" pitchFamily="18" charset="0"/>
                        <a:cs typeface="Times New Roman" panose="02020603050405020304" pitchFamily="18" charset="0"/>
                      </a:endParaRPr>
                    </a:p>
                  </a:txBody>
                  <a:tcPr marL="57785" marR="57785" marT="9525" marB="0">
                    <a:solidFill>
                      <a:srgbClr val="FE5D3B"/>
                    </a:solidFill>
                  </a:tcPr>
                </a:tc>
                <a:tc>
                  <a:txBody>
                    <a:bodyPr/>
                    <a:lstStyle/>
                    <a:p>
                      <a:pPr algn="l" rtl="0">
                        <a:lnSpc>
                          <a:spcPct val="115000"/>
                        </a:lnSpc>
                        <a:spcAft>
                          <a:spcPts val="1000"/>
                        </a:spcAft>
                      </a:pPr>
                      <a:r>
                        <a:rPr lang="en-GB" sz="1100" b="1" i="0" u="none" baseline="0" dirty="0">
                          <a:effectLst/>
                          <a:latin typeface="Cambria" panose="02040503050406030204" pitchFamily="18" charset="0"/>
                          <a:ea typeface="Cambria" panose="02040503050406030204" pitchFamily="18" charset="0"/>
                          <a:cs typeface="Times New Roman" panose="02020603050405020304" pitchFamily="18" charset="0"/>
                        </a:rPr>
                        <a:t>Landing SANÉ</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France</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Centre/small forward</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28</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2.07m</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100kg</a:t>
                      </a:r>
                    </a:p>
                  </a:txBody>
                  <a:tcPr marL="57785" marR="57785" marT="9525" marB="0">
                    <a:noFill/>
                  </a:tcPr>
                </a:tc>
                <a:extLst>
                  <a:ext uri="{0D108BD9-81ED-4DB2-BD59-A6C34878D82A}">
                    <a16:rowId xmlns="" xmlns:a16="http://schemas.microsoft.com/office/drawing/2014/main" val="10004"/>
                  </a:ext>
                </a:extLst>
              </a:tr>
              <a:tr h="226825">
                <a:tc>
                  <a:txBody>
                    <a:bodyPr/>
                    <a:lstStyle/>
                    <a:p>
                      <a:pPr algn="l" rtl="0">
                        <a:lnSpc>
                          <a:spcPct val="115000"/>
                        </a:lnSpc>
                        <a:spcAft>
                          <a:spcPts val="1000"/>
                        </a:spcAft>
                      </a:pPr>
                      <a:r>
                        <a:rPr lang="en-GB" sz="1100" b="1" i="0" u="none" baseline="0" dirty="0">
                          <a:effectLst/>
                          <a:latin typeface="Cambria" panose="02040503050406030204" pitchFamily="18" charset="0"/>
                          <a:ea typeface="Cambria" panose="02040503050406030204" pitchFamily="18" charset="0"/>
                          <a:cs typeface="Times New Roman" panose="02020603050405020304" pitchFamily="18" charset="0"/>
                        </a:rPr>
                        <a:t>#14</a:t>
                      </a:r>
                      <a:endParaRPr lang="en-GB" sz="1100" dirty="0">
                        <a:effectLst/>
                        <a:latin typeface="Cambria" panose="02040503050406030204" pitchFamily="18" charset="0"/>
                        <a:ea typeface="Cambria" panose="02040503050406030204" pitchFamily="18" charset="0"/>
                        <a:cs typeface="Times New Roman" panose="02020603050405020304" pitchFamily="18" charset="0"/>
                      </a:endParaRPr>
                    </a:p>
                  </a:txBody>
                  <a:tcPr marL="57785" marR="57785" marT="9525" marB="0">
                    <a:solidFill>
                      <a:srgbClr val="FE5D3B"/>
                    </a:solidFill>
                  </a:tcPr>
                </a:tc>
                <a:tc>
                  <a:txBody>
                    <a:bodyPr/>
                    <a:lstStyle/>
                    <a:p>
                      <a:pPr algn="l" rtl="0">
                        <a:lnSpc>
                          <a:spcPct val="115000"/>
                        </a:lnSpc>
                        <a:spcAft>
                          <a:spcPts val="1000"/>
                        </a:spcAft>
                      </a:pPr>
                      <a:r>
                        <a:rPr lang="en-GB" sz="1100" b="1" i="0" u="none" baseline="0" dirty="0">
                          <a:effectLst/>
                          <a:latin typeface="Cambria" panose="02040503050406030204" pitchFamily="18" charset="0"/>
                          <a:ea typeface="Cambria" panose="02040503050406030204" pitchFamily="18" charset="0"/>
                          <a:cs typeface="Times New Roman" panose="02020603050405020304" pitchFamily="18" charset="0"/>
                        </a:rPr>
                        <a:t>Kim TILLIE</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France </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Power forward</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31</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2.11m</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105kg</a:t>
                      </a:r>
                    </a:p>
                  </a:txBody>
                  <a:tcPr marL="57785" marR="57785" marT="9525" marB="0">
                    <a:noFill/>
                  </a:tcPr>
                </a:tc>
                <a:extLst>
                  <a:ext uri="{0D108BD9-81ED-4DB2-BD59-A6C34878D82A}">
                    <a16:rowId xmlns="" xmlns:a16="http://schemas.microsoft.com/office/drawing/2014/main" val="10005"/>
                  </a:ext>
                </a:extLst>
              </a:tr>
              <a:tr h="226825">
                <a:tc>
                  <a:txBody>
                    <a:bodyPr/>
                    <a:lstStyle/>
                    <a:p>
                      <a:pPr algn="l" rtl="0">
                        <a:lnSpc>
                          <a:spcPct val="115000"/>
                        </a:lnSpc>
                        <a:spcAft>
                          <a:spcPts val="1000"/>
                        </a:spcAft>
                      </a:pPr>
                      <a:r>
                        <a:rPr lang="en-GB" sz="1100" b="1" i="0" u="none" baseline="0" dirty="0">
                          <a:effectLst/>
                          <a:latin typeface="Cambria" panose="02040503050406030204" pitchFamily="18" charset="0"/>
                          <a:ea typeface="Cambria" panose="02040503050406030204" pitchFamily="18" charset="0"/>
                          <a:cs typeface="Times New Roman" panose="02020603050405020304" pitchFamily="18" charset="0"/>
                        </a:rPr>
                        <a:t>#15</a:t>
                      </a:r>
                      <a:endParaRPr lang="en-GB" sz="1100" dirty="0">
                        <a:effectLst/>
                        <a:latin typeface="Cambria" panose="02040503050406030204" pitchFamily="18" charset="0"/>
                        <a:ea typeface="Cambria" panose="02040503050406030204" pitchFamily="18" charset="0"/>
                        <a:cs typeface="Times New Roman" panose="02020603050405020304" pitchFamily="18" charset="0"/>
                      </a:endParaRPr>
                    </a:p>
                  </a:txBody>
                  <a:tcPr marL="57785" marR="57785" marT="9525" marB="0">
                    <a:solidFill>
                      <a:srgbClr val="FE5D3B"/>
                    </a:solidFill>
                  </a:tcPr>
                </a:tc>
                <a:tc>
                  <a:txBody>
                    <a:bodyPr/>
                    <a:lstStyle/>
                    <a:p>
                      <a:pPr algn="l" rtl="0">
                        <a:lnSpc>
                          <a:spcPct val="115000"/>
                        </a:lnSpc>
                        <a:spcAft>
                          <a:spcPts val="1000"/>
                        </a:spcAft>
                      </a:pPr>
                      <a:r>
                        <a:rPr lang="en-GB" sz="1100" b="1" i="0" u="none" baseline="0" dirty="0">
                          <a:effectLst/>
                          <a:latin typeface="Cambria" panose="02040503050406030204" pitchFamily="18" charset="0"/>
                          <a:ea typeface="Cambria" panose="02040503050406030204" pitchFamily="18" charset="0"/>
                          <a:cs typeface="Times New Roman" panose="02020603050405020304" pitchFamily="18" charset="0"/>
                        </a:rPr>
                        <a:t>Wilfried YEGUETE</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France</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Power forward</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27</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2.01m</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107kg</a:t>
                      </a:r>
                    </a:p>
                  </a:txBody>
                  <a:tcPr marL="57785" marR="57785" marT="9525" marB="0">
                    <a:noFill/>
                  </a:tcPr>
                </a:tc>
                <a:extLst>
                  <a:ext uri="{0D108BD9-81ED-4DB2-BD59-A6C34878D82A}">
                    <a16:rowId xmlns="" xmlns:a16="http://schemas.microsoft.com/office/drawing/2014/main" val="10006"/>
                  </a:ext>
                </a:extLst>
              </a:tr>
              <a:tr h="226825">
                <a:tc>
                  <a:txBody>
                    <a:bodyPr/>
                    <a:lstStyle/>
                    <a:p>
                      <a:pPr algn="l" rtl="0">
                        <a:lnSpc>
                          <a:spcPct val="115000"/>
                        </a:lnSpc>
                        <a:spcAft>
                          <a:spcPts val="1000"/>
                        </a:spcAft>
                      </a:pPr>
                      <a:r>
                        <a:rPr lang="en-GB" sz="1100" b="1" i="0" u="none" baseline="0" dirty="0">
                          <a:effectLst/>
                          <a:latin typeface="Cambria" panose="02040503050406030204" pitchFamily="18" charset="0"/>
                          <a:ea typeface="Cambria" panose="02040503050406030204" pitchFamily="18" charset="0"/>
                          <a:cs typeface="Times New Roman" panose="02020603050405020304" pitchFamily="18" charset="0"/>
                        </a:rPr>
                        <a:t>#31</a:t>
                      </a:r>
                      <a:endParaRPr lang="en-GB" sz="1100" dirty="0">
                        <a:effectLst/>
                        <a:latin typeface="Cambria" panose="02040503050406030204" pitchFamily="18" charset="0"/>
                        <a:ea typeface="Cambria" panose="02040503050406030204" pitchFamily="18" charset="0"/>
                        <a:cs typeface="Times New Roman" panose="02020603050405020304" pitchFamily="18" charset="0"/>
                      </a:endParaRPr>
                    </a:p>
                  </a:txBody>
                  <a:tcPr marL="57785" marR="57785" marT="9525" marB="0">
                    <a:solidFill>
                      <a:srgbClr val="FE5D3B"/>
                    </a:solidFill>
                  </a:tcPr>
                </a:tc>
                <a:tc>
                  <a:txBody>
                    <a:bodyPr/>
                    <a:lstStyle/>
                    <a:p>
                      <a:pPr algn="l" rtl="0">
                        <a:lnSpc>
                          <a:spcPct val="115000"/>
                        </a:lnSpc>
                        <a:spcAft>
                          <a:spcPts val="1000"/>
                        </a:spcAft>
                      </a:pPr>
                      <a:r>
                        <a:rPr lang="en-GB" sz="1100" b="1" i="0" u="none" baseline="0" dirty="0">
                          <a:effectLst/>
                          <a:latin typeface="Cambria" panose="02040503050406030204" pitchFamily="18" charset="0"/>
                          <a:ea typeface="Cambria" panose="02040503050406030204" pitchFamily="18" charset="0"/>
                          <a:cs typeface="Times New Roman" panose="02020603050405020304" pitchFamily="18" charset="0"/>
                        </a:rPr>
                        <a:t>Dylan ENNIS</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Canada/Serbia</a:t>
                      </a:r>
                      <a:endParaRPr lang="en-GB" sz="1100" dirty="0">
                        <a:effectLst/>
                        <a:latin typeface="Cambria" panose="02040503050406030204" pitchFamily="18" charset="0"/>
                        <a:ea typeface="Cambria" panose="02040503050406030204" pitchFamily="18" charset="0"/>
                        <a:cs typeface="Times New Roman" panose="02020603050405020304" pitchFamily="18" charset="0"/>
                      </a:endParaRP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Point guard</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27</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1.88m</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102kg</a:t>
                      </a:r>
                    </a:p>
                  </a:txBody>
                  <a:tcPr marL="57785" marR="57785" marT="9525" marB="0">
                    <a:noFill/>
                  </a:tcPr>
                </a:tc>
                <a:extLst>
                  <a:ext uri="{0D108BD9-81ED-4DB2-BD59-A6C34878D82A}">
                    <a16:rowId xmlns="" xmlns:a16="http://schemas.microsoft.com/office/drawing/2014/main" val="10007"/>
                  </a:ext>
                </a:extLst>
              </a:tr>
              <a:tr h="226825">
                <a:tc>
                  <a:txBody>
                    <a:bodyPr/>
                    <a:lstStyle/>
                    <a:p>
                      <a:pPr algn="l" rtl="0">
                        <a:lnSpc>
                          <a:spcPct val="115000"/>
                        </a:lnSpc>
                        <a:spcAft>
                          <a:spcPts val="1000"/>
                        </a:spcAft>
                      </a:pPr>
                      <a:r>
                        <a:rPr lang="en-GB" sz="1100" b="1" i="0" u="none" baseline="0" dirty="0">
                          <a:effectLst/>
                          <a:latin typeface="Cambria" panose="02040503050406030204" pitchFamily="18" charset="0"/>
                          <a:ea typeface="Cambria" panose="02040503050406030204" pitchFamily="18" charset="0"/>
                          <a:cs typeface="Times New Roman" panose="02020603050405020304" pitchFamily="18" charset="0"/>
                        </a:rPr>
                        <a:t>#22</a:t>
                      </a:r>
                      <a:endParaRPr lang="en-GB" sz="1100" dirty="0">
                        <a:effectLst/>
                        <a:latin typeface="Cambria" panose="02040503050406030204" pitchFamily="18" charset="0"/>
                        <a:ea typeface="Cambria" panose="02040503050406030204" pitchFamily="18" charset="0"/>
                        <a:cs typeface="Times New Roman" panose="02020603050405020304" pitchFamily="18" charset="0"/>
                      </a:endParaRPr>
                    </a:p>
                  </a:txBody>
                  <a:tcPr marL="57785" marR="57785" marT="9525" marB="0">
                    <a:solidFill>
                      <a:srgbClr val="FE5D3B"/>
                    </a:solidFill>
                  </a:tcPr>
                </a:tc>
                <a:tc>
                  <a:txBody>
                    <a:bodyPr/>
                    <a:lstStyle/>
                    <a:p>
                      <a:pPr algn="l" rtl="0">
                        <a:lnSpc>
                          <a:spcPct val="115000"/>
                        </a:lnSpc>
                        <a:spcAft>
                          <a:spcPts val="1000"/>
                        </a:spcAft>
                      </a:pPr>
                      <a:r>
                        <a:rPr lang="en-GB" sz="1100" b="1" i="0" u="none" baseline="0" dirty="0">
                          <a:effectLst/>
                          <a:latin typeface="Cambria" panose="02040503050406030204" pitchFamily="18" charset="0"/>
                          <a:ea typeface="Cambria" panose="02040503050406030204" pitchFamily="18" charset="0"/>
                          <a:cs typeface="Times New Roman" panose="02020603050405020304" pitchFamily="18" charset="0"/>
                        </a:rPr>
                        <a:t>J.J. O'BRIEN</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USA</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Small forward</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27</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2.01m</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98kg</a:t>
                      </a:r>
                    </a:p>
                  </a:txBody>
                  <a:tcPr marL="57785" marR="57785" marT="9525" marB="0">
                    <a:noFill/>
                  </a:tcPr>
                </a:tc>
                <a:extLst>
                  <a:ext uri="{0D108BD9-81ED-4DB2-BD59-A6C34878D82A}">
                    <a16:rowId xmlns="" xmlns:a16="http://schemas.microsoft.com/office/drawing/2014/main" val="10008"/>
                  </a:ext>
                </a:extLst>
              </a:tr>
              <a:tr h="226825">
                <a:tc>
                  <a:txBody>
                    <a:bodyPr/>
                    <a:lstStyle/>
                    <a:p>
                      <a:pPr algn="l" rtl="0">
                        <a:lnSpc>
                          <a:spcPct val="115000"/>
                        </a:lnSpc>
                        <a:spcAft>
                          <a:spcPts val="1000"/>
                        </a:spcAft>
                      </a:pPr>
                      <a:r>
                        <a:rPr lang="en-GB" sz="1100" b="1" i="0" u="none" baseline="0" dirty="0">
                          <a:effectLst/>
                          <a:latin typeface="Cambria" panose="02040503050406030204" pitchFamily="18" charset="0"/>
                          <a:ea typeface="Cambria" panose="02040503050406030204" pitchFamily="18" charset="0"/>
                          <a:cs typeface="Times New Roman" panose="02020603050405020304" pitchFamily="18" charset="0"/>
                        </a:rPr>
                        <a:t>#23</a:t>
                      </a:r>
                      <a:endParaRPr lang="en-GB" sz="1100" dirty="0">
                        <a:effectLst/>
                        <a:latin typeface="Cambria" panose="02040503050406030204" pitchFamily="18" charset="0"/>
                        <a:ea typeface="Cambria" panose="02040503050406030204" pitchFamily="18" charset="0"/>
                        <a:cs typeface="Times New Roman" panose="02020603050405020304" pitchFamily="18" charset="0"/>
                      </a:endParaRPr>
                    </a:p>
                  </a:txBody>
                  <a:tcPr marL="57785" marR="57785" marT="9525" marB="0">
                    <a:solidFill>
                      <a:srgbClr val="FE5D3B"/>
                    </a:solidFill>
                  </a:tcPr>
                </a:tc>
                <a:tc>
                  <a:txBody>
                    <a:bodyPr/>
                    <a:lstStyle/>
                    <a:p>
                      <a:pPr algn="l" rtl="0">
                        <a:lnSpc>
                          <a:spcPct val="115000"/>
                        </a:lnSpc>
                        <a:spcAft>
                          <a:spcPts val="1000"/>
                        </a:spcAft>
                      </a:pPr>
                      <a:r>
                        <a:rPr lang="en-GB" sz="1100" b="1" i="0" u="none" baseline="0" dirty="0">
                          <a:effectLst/>
                          <a:latin typeface="Cambria" panose="02040503050406030204" pitchFamily="18" charset="0"/>
                          <a:ea typeface="Cambria" panose="02040503050406030204" pitchFamily="18" charset="0"/>
                          <a:cs typeface="Times New Roman" panose="02020603050405020304" pitchFamily="18" charset="0"/>
                        </a:rPr>
                        <a:t>Eric BUCKNER</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USA</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Centre</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29</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2.08m</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100kg</a:t>
                      </a:r>
                    </a:p>
                  </a:txBody>
                  <a:tcPr marL="57785" marR="57785" marT="9525" marB="0">
                    <a:noFill/>
                  </a:tcPr>
                </a:tc>
                <a:extLst>
                  <a:ext uri="{0D108BD9-81ED-4DB2-BD59-A6C34878D82A}">
                    <a16:rowId xmlns="" xmlns:a16="http://schemas.microsoft.com/office/drawing/2014/main" val="10009"/>
                  </a:ext>
                </a:extLst>
              </a:tr>
              <a:tr h="226825">
                <a:tc>
                  <a:txBody>
                    <a:bodyPr/>
                    <a:lstStyle/>
                    <a:p>
                      <a:pPr algn="l" rtl="0">
                        <a:lnSpc>
                          <a:spcPct val="115000"/>
                        </a:lnSpc>
                        <a:spcAft>
                          <a:spcPts val="1000"/>
                        </a:spcAft>
                      </a:pPr>
                      <a:r>
                        <a:rPr lang="en-GB" sz="1100" b="1" i="0" u="none" baseline="0" dirty="0">
                          <a:effectLst/>
                          <a:latin typeface="Cambria" panose="02040503050406030204" pitchFamily="18" charset="0"/>
                          <a:ea typeface="Cambria" panose="02040503050406030204" pitchFamily="18" charset="0"/>
                          <a:cs typeface="Times New Roman" panose="02020603050405020304" pitchFamily="18" charset="0"/>
                        </a:rPr>
                        <a:t>#24</a:t>
                      </a:r>
                      <a:endParaRPr lang="en-GB" sz="1100" dirty="0">
                        <a:effectLst/>
                        <a:latin typeface="Cambria" panose="02040503050406030204" pitchFamily="18" charset="0"/>
                        <a:ea typeface="Cambria" panose="02040503050406030204" pitchFamily="18" charset="0"/>
                        <a:cs typeface="Times New Roman" panose="02020603050405020304" pitchFamily="18" charset="0"/>
                      </a:endParaRPr>
                    </a:p>
                  </a:txBody>
                  <a:tcPr marL="57785" marR="57785" marT="9525" marB="0">
                    <a:solidFill>
                      <a:srgbClr val="FE5D3B"/>
                    </a:solidFill>
                  </a:tcPr>
                </a:tc>
                <a:tc>
                  <a:txBody>
                    <a:bodyPr/>
                    <a:lstStyle/>
                    <a:p>
                      <a:pPr algn="l" rtl="0">
                        <a:lnSpc>
                          <a:spcPct val="115000"/>
                        </a:lnSpc>
                        <a:spcAft>
                          <a:spcPts val="1000"/>
                        </a:spcAft>
                      </a:pPr>
                      <a:r>
                        <a:rPr lang="en-GB" sz="1100" b="1" i="0" u="none" baseline="0" dirty="0">
                          <a:effectLst/>
                          <a:latin typeface="Cambria" panose="02040503050406030204" pitchFamily="18" charset="0"/>
                          <a:ea typeface="Cambria" panose="02040503050406030204" pitchFamily="18" charset="0"/>
                          <a:cs typeface="Times New Roman" panose="02020603050405020304" pitchFamily="18" charset="0"/>
                        </a:rPr>
                        <a:t>Yakuba OUATTARA</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France</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Small forward</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26</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1.92m</a:t>
                      </a:r>
                    </a:p>
                  </a:txBody>
                  <a:tcPr marL="57785" marR="57785" marT="9525" marB="0">
                    <a:noFill/>
                  </a:tcPr>
                </a:tc>
                <a:tc>
                  <a:txBody>
                    <a:bodyPr/>
                    <a:lstStyle/>
                    <a:p>
                      <a:pPr algn="l" rtl="0">
                        <a:lnSpc>
                          <a:spcPct val="115000"/>
                        </a:lnSpc>
                        <a:spcAft>
                          <a:spcPts val="1000"/>
                        </a:spcAft>
                      </a:pPr>
                      <a:r>
                        <a:rPr lang="en-GB" sz="1100" b="0" i="0" u="none" baseline="0" dirty="0">
                          <a:effectLst/>
                          <a:latin typeface="Cambria" panose="02040503050406030204" pitchFamily="18" charset="0"/>
                          <a:ea typeface="Cambria" panose="02040503050406030204" pitchFamily="18" charset="0"/>
                          <a:cs typeface="Times New Roman" panose="02020603050405020304" pitchFamily="18" charset="0"/>
                        </a:rPr>
                        <a:t>100kg</a:t>
                      </a:r>
                    </a:p>
                  </a:txBody>
                  <a:tcPr marL="57785" marR="57785" marT="9525" marB="0">
                    <a:noFill/>
                  </a:tcPr>
                </a:tc>
                <a:extLst>
                  <a:ext uri="{0D108BD9-81ED-4DB2-BD59-A6C34878D82A}">
                    <a16:rowId xmlns="" xmlns:a16="http://schemas.microsoft.com/office/drawing/2014/main" val="10010"/>
                  </a:ext>
                </a:extLst>
              </a:tr>
            </a:tbl>
          </a:graphicData>
        </a:graphic>
      </p:graphicFrame>
      <p:sp>
        <p:nvSpPr>
          <p:cNvPr id="2" name="Rectangle 1"/>
          <p:cNvSpPr/>
          <p:nvPr/>
        </p:nvSpPr>
        <p:spPr>
          <a:xfrm>
            <a:off x="1684282" y="6120680"/>
            <a:ext cx="3429000" cy="369332"/>
          </a:xfrm>
          <a:prstGeom prst="rect">
            <a:avLst/>
          </a:prstGeom>
        </p:spPr>
        <p:txBody>
          <a:bodyPr>
            <a:spAutoFit/>
          </a:bodyPr>
          <a:lstStyle/>
          <a:p>
            <a:pPr algn="ctr" rtl="0"/>
            <a:r>
              <a:rPr lang="en-GB" b="0" i="0" u="none" baseline="0" dirty="0"/>
              <a:t>Photo XXXX </a:t>
            </a:r>
            <a:endParaRPr lang="en-GB" dirty="0"/>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502" y="3923928"/>
            <a:ext cx="5228559" cy="3486042"/>
          </a:xfrm>
          <a:prstGeom prst="rect">
            <a:avLst/>
          </a:prstGeom>
          <a:ln>
            <a:noFill/>
          </a:ln>
          <a:effectLst>
            <a:outerShdw blurRad="190500" algn="tl" rotWithShape="0">
              <a:srgbClr val="000000">
                <a:alpha val="70000"/>
              </a:srgbClr>
            </a:outerShdw>
          </a:effectLst>
        </p:spPr>
      </p:pic>
      <p:sp>
        <p:nvSpPr>
          <p:cNvPr id="6" name="Titre 1"/>
          <p:cNvSpPr>
            <a:spLocks noGrp="1"/>
          </p:cNvSpPr>
          <p:nvPr>
            <p:ph type="title"/>
          </p:nvPr>
        </p:nvSpPr>
        <p:spPr>
          <a:xfrm>
            <a:off x="-8570" y="251520"/>
            <a:ext cx="6875140" cy="628776"/>
          </a:xfrm>
        </p:spPr>
        <p:txBody>
          <a:bodyPr>
            <a:normAutofit/>
          </a:bodyPr>
          <a:lstStyle/>
          <a:p>
            <a:pPr algn="ctr" rtl="0"/>
            <a:endParaRPr lang="en-GB" sz="2800" b="1" dirty="0" smtClean="0">
              <a:effectLst>
                <a:outerShdw blurRad="38100" dist="38100" dir="2700000" algn="tl">
                  <a:srgbClr val="000000">
                    <a:alpha val="43137"/>
                  </a:srgbClr>
                </a:outerShdw>
              </a:effectLst>
              <a:latin typeface="+mn-lt"/>
            </a:endParaRPr>
          </a:p>
        </p:txBody>
      </p:sp>
      <p:sp>
        <p:nvSpPr>
          <p:cNvPr id="11" name="Titre 1"/>
          <p:cNvSpPr txBox="1">
            <a:spLocks/>
          </p:cNvSpPr>
          <p:nvPr/>
        </p:nvSpPr>
        <p:spPr>
          <a:xfrm>
            <a:off x="336" y="257407"/>
            <a:ext cx="6875140" cy="628776"/>
          </a:xfrm>
          <a:prstGeom prst="rect">
            <a:avLst/>
          </a:prstGeom>
          <a:solidFill>
            <a:srgbClr val="5C351B"/>
          </a:solidFill>
        </p:spPr>
        <p:txBody>
          <a:bodyPr vert="horz" lIns="91440" tIns="45720" rIns="91440" bIns="45720" rtlCol="0"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rtl="0"/>
            <a:r>
              <a:rPr lang="en-GB" sz="2800" b="1" i="0" u="none" spc="300" baseline="0" dirty="0">
                <a:solidFill>
                  <a:schemeClr val="bg1"/>
                </a:solidFill>
                <a:latin typeface="+mn-lt"/>
              </a:rPr>
              <a:t>2019/2020 TEAM</a:t>
            </a:r>
          </a:p>
        </p:txBody>
      </p:sp>
      <p:sp>
        <p:nvSpPr>
          <p:cNvPr id="12" name="Rectangle 11"/>
          <p:cNvSpPr/>
          <p:nvPr/>
        </p:nvSpPr>
        <p:spPr>
          <a:xfrm>
            <a:off x="-8570" y="7668344"/>
            <a:ext cx="6866570" cy="72008"/>
          </a:xfrm>
          <a:prstGeom prst="rect">
            <a:avLst/>
          </a:prstGeom>
          <a:solidFill>
            <a:srgbClr val="FE5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Tree>
    <p:extLst>
      <p:ext uri="{BB962C8B-B14F-4D97-AF65-F5344CB8AC3E}">
        <p14:creationId xmlns:p14="http://schemas.microsoft.com/office/powerpoint/2010/main" val="24486920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60848" y="1246272"/>
            <a:ext cx="4604140" cy="2862322"/>
          </a:xfrm>
          <a:prstGeom prst="rect">
            <a:avLst/>
          </a:prstGeom>
        </p:spPr>
        <p:txBody>
          <a:bodyPr wrap="square">
            <a:spAutoFit/>
          </a:bodyPr>
          <a:lstStyle/>
          <a:p>
            <a:pPr lvl="0" algn="just" rtl="0"/>
            <a:r>
              <a:rPr lang="en-GB" sz="1200" b="1" i="0" u="none" baseline="0" dirty="0">
                <a:ea typeface="Cambria" panose="02040503050406030204" pitchFamily="18" charset="0"/>
              </a:rPr>
              <a:t>Dee BOST</a:t>
            </a:r>
            <a:r>
              <a:rPr lang="en-GB" sz="1200" b="0" i="0" u="none" baseline="0" dirty="0">
                <a:ea typeface="Cambria" panose="02040503050406030204" pitchFamily="18" charset="0"/>
              </a:rPr>
              <a:t> (1.88m – 29 yrs – USA) – Captain – </a:t>
            </a:r>
            <a:r>
              <a:rPr lang="en-GB" sz="1200" b="0" i="0" u="sng" baseline="0" dirty="0">
                <a:ea typeface="Cambria" panose="02040503050406030204" pitchFamily="18" charset="0"/>
              </a:rPr>
              <a:t>Point guard</a:t>
            </a:r>
          </a:p>
          <a:p>
            <a:pPr lvl="0" algn="just" rtl="0"/>
            <a:endParaRPr lang="en-GB" sz="1200" u="sng" dirty="0" smtClean="0">
              <a:ea typeface="Cambria" panose="02040503050406030204" pitchFamily="18" charset="0"/>
            </a:endParaRPr>
          </a:p>
          <a:p>
            <a:pPr lvl="0" algn="just" rtl="0"/>
            <a:r>
              <a:rPr lang="en-GB" sz="1200" b="0" i="0" u="none" baseline="0" dirty="0">
                <a:ea typeface="Cambria" panose="02040503050406030204" pitchFamily="18" charset="0"/>
              </a:rPr>
              <a:t>After a highly impressive 2016/17 season with AS Monaco, during which he won the Leaders Cup, contributed to the regular season title (13 points, 3 rebounds, 5.6 assists) and picked up bronze in the </a:t>
            </a:r>
            <a:r>
              <a:rPr lang="en-GB" sz="1200" b="0" i="0" u="none" baseline="0" dirty="0"/>
              <a:t>FIBA Basketball Champions League</a:t>
            </a:r>
            <a:r>
              <a:rPr lang="en-GB" sz="1200" b="0" i="0" u="none" baseline="0" dirty="0">
                <a:ea typeface="Cambria" panose="02040503050406030204" pitchFamily="18" charset="0"/>
              </a:rPr>
              <a:t>, Dee Bost headed for the </a:t>
            </a:r>
            <a:r>
              <a:rPr lang="en-GB" sz="1200" b="0" i="0" u="none" baseline="0" dirty="0" err="1">
                <a:ea typeface="Cambria" panose="02040503050406030204" pitchFamily="18" charset="0"/>
              </a:rPr>
              <a:t>EuroLeague</a:t>
            </a:r>
            <a:r>
              <a:rPr lang="en-GB" sz="1200" b="0" i="0" u="none" baseline="0" dirty="0">
                <a:ea typeface="Cambria" panose="02040503050406030204" pitchFamily="18" charset="0"/>
              </a:rPr>
              <a:t> </a:t>
            </a:r>
            <a:r>
              <a:rPr lang="en-GB" sz="1200" b="0" i="0" u="none" baseline="0" dirty="0" smtClean="0">
                <a:ea typeface="Cambria" panose="02040503050406030204" pitchFamily="18" charset="0"/>
              </a:rPr>
              <a:t>with </a:t>
            </a:r>
            <a:r>
              <a:rPr lang="en-GB" sz="1200" b="0" i="0" u="none" baseline="0" dirty="0" err="1" smtClean="0">
                <a:ea typeface="Cambria" panose="02040503050406030204" pitchFamily="18" charset="0"/>
              </a:rPr>
              <a:t>Žalgiris</a:t>
            </a:r>
            <a:r>
              <a:rPr lang="en-GB" sz="1200" b="0" i="0" u="none" baseline="0" dirty="0" smtClean="0">
                <a:ea typeface="Cambria" panose="02040503050406030204" pitchFamily="18" charset="0"/>
              </a:rPr>
              <a:t> </a:t>
            </a:r>
            <a:r>
              <a:rPr lang="en-GB" sz="1200" b="0" i="0" u="none" baseline="0" dirty="0">
                <a:ea typeface="Cambria" panose="02040503050406030204" pitchFamily="18" charset="0"/>
              </a:rPr>
              <a:t>Kaunas.</a:t>
            </a:r>
          </a:p>
          <a:p>
            <a:pPr lvl="0" algn="just" rtl="0"/>
            <a:r>
              <a:rPr lang="en-GB" sz="1200" b="0" i="0" u="none" baseline="0" dirty="0">
                <a:ea typeface="Cambria" panose="02040503050406030204" pitchFamily="18" charset="0"/>
              </a:rPr>
              <a:t>A quick, explosive point guard capable of punching through and scoring from a distance (33.7% three-point field-goal percentage in the EuroLeague and 35.3% in the Jeep Elite league), who is skilled at free throws (78% career percentage), Dee Bost is also a very active defender. He is a competitor through and through, and AS Monaco is delighted to have him on the team. </a:t>
            </a:r>
          </a:p>
          <a:p>
            <a:pPr lvl="0" algn="just" rtl="0"/>
            <a:r>
              <a:rPr lang="en-GB" sz="1200" b="0" i="0" u="none" baseline="0" dirty="0">
                <a:ea typeface="Cambria" panose="02040503050406030204" pitchFamily="18" charset="0"/>
              </a:rPr>
              <a:t>Back at the behest of Saša Obradović, the Captain of the Roca Boys will wear his lucky number 1 jersey.</a:t>
            </a:r>
            <a:endParaRPr lang="en-GB" sz="1200" dirty="0">
              <a:ea typeface="Cambria" panose="02040503050406030204" pitchFamily="18" charset="0"/>
            </a:endParaRPr>
          </a:p>
        </p:txBody>
      </p:sp>
      <p:sp>
        <p:nvSpPr>
          <p:cNvPr id="6" name="Rectangle 5"/>
          <p:cNvSpPr/>
          <p:nvPr/>
        </p:nvSpPr>
        <p:spPr>
          <a:xfrm>
            <a:off x="2060848" y="4283968"/>
            <a:ext cx="4604140" cy="2862322"/>
          </a:xfrm>
          <a:prstGeom prst="rect">
            <a:avLst/>
          </a:prstGeom>
        </p:spPr>
        <p:txBody>
          <a:bodyPr wrap="square">
            <a:spAutoFit/>
          </a:bodyPr>
          <a:lstStyle/>
          <a:p>
            <a:pPr lvl="0" algn="just" rtl="0"/>
            <a:r>
              <a:rPr lang="en-GB" sz="1200" b="1" i="0" u="none" baseline="0" dirty="0">
                <a:ea typeface="Cambria" panose="02040503050406030204" pitchFamily="18" charset="0"/>
              </a:rPr>
              <a:t>Kim TILLIE </a:t>
            </a:r>
            <a:r>
              <a:rPr lang="en-GB" sz="1200" b="0" i="0" u="none" baseline="0" dirty="0">
                <a:ea typeface="Cambria" panose="02040503050406030204" pitchFamily="18" charset="0"/>
              </a:rPr>
              <a:t>(2.11m – 31 yrs – France) – </a:t>
            </a:r>
            <a:r>
              <a:rPr lang="en-GB" sz="1200" b="0" i="0" u="sng" baseline="0" dirty="0">
                <a:ea typeface="Cambria" panose="02040503050406030204" pitchFamily="18" charset="0"/>
              </a:rPr>
              <a:t>Power forward</a:t>
            </a:r>
          </a:p>
          <a:p>
            <a:pPr lvl="0" algn="just" rtl="0"/>
            <a:endParaRPr lang="en-GB" sz="1200" u="sng" dirty="0" smtClean="0">
              <a:ea typeface="Cambria" panose="02040503050406030204" pitchFamily="18" charset="0"/>
            </a:endParaRPr>
          </a:p>
          <a:p>
            <a:pPr lvl="0" algn="just" rtl="0"/>
            <a:r>
              <a:rPr lang="en-GB" sz="1200" b="0" i="0" u="none" baseline="0" dirty="0">
                <a:ea typeface="Cambria" panose="02040503050406030204" pitchFamily="18" charset="0"/>
              </a:rPr>
              <a:t>Born on 15 July 1988 in Cagnes-sur-Mer, Kim Tillie naturally made his career debut with US Cagnes before spending a year with the Antibes Sharks junior team. He was 16 when he headed for the French National Institute of Sport, Expertise and Performance (INSEP) in Paris. Two years later, the Côte d’Azur native crossed the Atlantic to join the University of Utah, completing a full programme (four seasons) with the Utah Utes and developing his arsenal.</a:t>
            </a:r>
          </a:p>
          <a:p>
            <a:pPr lvl="0" algn="just" rtl="0"/>
            <a:r>
              <a:rPr lang="en-GB" sz="1200" b="0" i="0" u="none" baseline="0" dirty="0">
                <a:ea typeface="Cambria" panose="02040503050406030204" pitchFamily="18" charset="0"/>
              </a:rPr>
              <a:t>Since then, Kim has spent five seasons in the EuroLeague, reaching the Final Four in 2016 with Vitoria, winning a bronze medal with the French team in 2014, a European junior championship title in 2006 and getting to the Olympic quarter finals with the French national team in 2016. At the age of 31, he signed to AS Monaco Basket for the season, marking his return to the French championship eight years after his time at Villeurbanne. A huge coup for the Roca Team.</a:t>
            </a: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870" y="4616423"/>
            <a:ext cx="1554560" cy="2331841"/>
          </a:xfrm>
          <a:prstGeom prst="rect">
            <a:avLst/>
          </a:prstGeom>
          <a:ln>
            <a:noFill/>
          </a:ln>
          <a:effectLst>
            <a:outerShdw blurRad="190500" algn="tl" rotWithShape="0">
              <a:srgbClr val="000000">
                <a:alpha val="70000"/>
              </a:srgbClr>
            </a:outerShdw>
          </a:effectLst>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217" y="1350103"/>
            <a:ext cx="1571867" cy="2357801"/>
          </a:xfrm>
          <a:prstGeom prst="rect">
            <a:avLst/>
          </a:prstGeom>
          <a:ln>
            <a:noFill/>
          </a:ln>
          <a:effectLst>
            <a:outerShdw blurRad="190500" algn="tl" rotWithShape="0">
              <a:srgbClr val="000000">
                <a:alpha val="70000"/>
              </a:srgbClr>
            </a:outerShdw>
          </a:effectLst>
        </p:spPr>
      </p:pic>
      <p:sp>
        <p:nvSpPr>
          <p:cNvPr id="7" name="Titre 1"/>
          <p:cNvSpPr>
            <a:spLocks noGrp="1"/>
          </p:cNvSpPr>
          <p:nvPr>
            <p:ph type="title"/>
          </p:nvPr>
        </p:nvSpPr>
        <p:spPr>
          <a:xfrm>
            <a:off x="-8570" y="251520"/>
            <a:ext cx="6875140" cy="628776"/>
          </a:xfrm>
        </p:spPr>
        <p:txBody>
          <a:bodyPr>
            <a:normAutofit/>
          </a:bodyPr>
          <a:lstStyle/>
          <a:p>
            <a:pPr algn="ctr" rtl="0"/>
            <a:r>
              <a:rPr lang="en-GB" sz="2800" b="1" i="0" u="none" baseline="0" dirty="0">
                <a:effectLst>
                  <a:outerShdw blurRad="38100" dist="38100" dir="2700000" algn="tl">
                    <a:srgbClr val="000000">
                      <a:alpha val="43137"/>
                    </a:srgbClr>
                  </a:outerShdw>
                </a:effectLst>
                <a:latin typeface="+mn-lt"/>
              </a:rPr>
              <a:t>The players</a:t>
            </a:r>
          </a:p>
        </p:txBody>
      </p:sp>
      <p:sp>
        <p:nvSpPr>
          <p:cNvPr id="8" name="Titre 1"/>
          <p:cNvSpPr txBox="1">
            <a:spLocks/>
          </p:cNvSpPr>
          <p:nvPr/>
        </p:nvSpPr>
        <p:spPr>
          <a:xfrm>
            <a:off x="-8570" y="251520"/>
            <a:ext cx="6875140" cy="628776"/>
          </a:xfrm>
          <a:prstGeom prst="rect">
            <a:avLst/>
          </a:prstGeom>
          <a:solidFill>
            <a:srgbClr val="5C351B"/>
          </a:solidFill>
        </p:spPr>
        <p:txBody>
          <a:bodyPr vert="horz" lIns="91440" tIns="45720" rIns="91440" bIns="45720" rtlCol="0"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rtl="0"/>
            <a:r>
              <a:rPr lang="en-GB" sz="2800" b="1" i="0" u="none" spc="300" baseline="0" dirty="0">
                <a:solidFill>
                  <a:schemeClr val="bg1"/>
                </a:solidFill>
                <a:latin typeface="+mn-lt"/>
              </a:rPr>
              <a:t>THE PLAYERS</a:t>
            </a:r>
          </a:p>
        </p:txBody>
      </p:sp>
      <p:sp>
        <p:nvSpPr>
          <p:cNvPr id="9" name="Rectangle 8"/>
          <p:cNvSpPr/>
          <p:nvPr/>
        </p:nvSpPr>
        <p:spPr>
          <a:xfrm>
            <a:off x="-8570" y="7668344"/>
            <a:ext cx="6866570" cy="72008"/>
          </a:xfrm>
          <a:prstGeom prst="rect">
            <a:avLst/>
          </a:prstGeom>
          <a:solidFill>
            <a:srgbClr val="FE5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Tree>
    <p:extLst>
      <p:ext uri="{BB962C8B-B14F-4D97-AF65-F5344CB8AC3E}">
        <p14:creationId xmlns:p14="http://schemas.microsoft.com/office/powerpoint/2010/main" val="4912887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8840" y="1547664"/>
            <a:ext cx="4608511" cy="2862322"/>
          </a:xfrm>
          <a:prstGeom prst="rect">
            <a:avLst/>
          </a:prstGeom>
        </p:spPr>
        <p:txBody>
          <a:bodyPr wrap="square">
            <a:spAutoFit/>
          </a:bodyPr>
          <a:lstStyle/>
          <a:p>
            <a:pPr lvl="0" algn="just" rtl="0"/>
            <a:r>
              <a:rPr lang="en-GB" sz="1200" b="1" i="0" u="none" baseline="0" dirty="0">
                <a:ea typeface="Cambria" panose="02040503050406030204" pitchFamily="18" charset="0"/>
              </a:rPr>
              <a:t>Dylan ENNIS</a:t>
            </a:r>
            <a:r>
              <a:rPr lang="en-GB" sz="1200" b="0" i="0" u="none" baseline="0" dirty="0">
                <a:ea typeface="Cambria" panose="02040503050406030204" pitchFamily="18" charset="0"/>
              </a:rPr>
              <a:t> (1.88m – 27 yrs – Canada/Serbia) – </a:t>
            </a:r>
            <a:r>
              <a:rPr lang="en-GB" sz="1200" b="0" i="0" u="sng" baseline="0" dirty="0">
                <a:ea typeface="Cambria" panose="02040503050406030204" pitchFamily="18" charset="0"/>
              </a:rPr>
              <a:t>Shooting guard</a:t>
            </a:r>
          </a:p>
          <a:p>
            <a:pPr lvl="0" algn="just" rtl="0"/>
            <a:endParaRPr lang="en-GB" sz="1200" u="sng" dirty="0">
              <a:ea typeface="Cambria" panose="02040503050406030204" pitchFamily="18" charset="0"/>
            </a:endParaRPr>
          </a:p>
          <a:p>
            <a:pPr lvl="0" algn="just" rtl="0"/>
            <a:r>
              <a:rPr lang="en-GB" sz="1200" b="0" i="0" u="none" baseline="0" dirty="0">
                <a:ea typeface="Cambria" panose="02040503050406030204" pitchFamily="18" charset="0"/>
              </a:rPr>
              <a:t>The Canadian-Jamaican, who holds a Serbian passport, went through a number of stages in his training (three high schools and three colleges) before embarking on his professional career in 2017 with KK Mega Bemax (Serbia), the club of his agents. Soon after, in December, he joined neighbouring club Crvena Zvezda in Belgrade, which enabled him to compete in the EuroLeague for several months. </a:t>
            </a:r>
            <a:endParaRPr lang="en-GB" sz="1200" dirty="0" smtClean="0">
              <a:ea typeface="Cambria" panose="02040503050406030204" pitchFamily="18" charset="0"/>
            </a:endParaRPr>
          </a:p>
          <a:p>
            <a:pPr lvl="0" algn="just" rtl="0"/>
            <a:r>
              <a:rPr lang="en-GB" sz="1200" b="0" i="0" u="none" baseline="0" dirty="0">
                <a:ea typeface="Cambria" panose="02040503050406030204" pitchFamily="18" charset="0"/>
              </a:rPr>
              <a:t>The following season, he played with Andorra in the Spanish league (13.4 points with a 43.6% field-goal percentage, 3 rebounds and 2.7 assists in an average of 25 minutes per game). He finished in the second five of the EuroCup season (12.2 points with a 36.4% field-goal percentage, 3.9 rebounds and 3.5 assists in 25 minutes). He will be competing at the European level once again in 2019/20 with the Roca Team.</a:t>
            </a:r>
          </a:p>
        </p:txBody>
      </p:sp>
      <p:sp>
        <p:nvSpPr>
          <p:cNvPr id="5" name="Rectangle 4"/>
          <p:cNvSpPr/>
          <p:nvPr/>
        </p:nvSpPr>
        <p:spPr>
          <a:xfrm>
            <a:off x="1988840" y="4925366"/>
            <a:ext cx="4608510" cy="1938992"/>
          </a:xfrm>
          <a:prstGeom prst="rect">
            <a:avLst/>
          </a:prstGeom>
        </p:spPr>
        <p:txBody>
          <a:bodyPr wrap="square">
            <a:spAutoFit/>
          </a:bodyPr>
          <a:lstStyle/>
          <a:p>
            <a:pPr lvl="0" algn="just" rtl="0"/>
            <a:r>
              <a:rPr lang="en-GB" sz="1200" b="1" i="0" u="none" baseline="0" dirty="0">
                <a:ea typeface="Cambria" panose="02040503050406030204" pitchFamily="18" charset="0"/>
              </a:rPr>
              <a:t>Yakuba OUATTARA </a:t>
            </a:r>
            <a:r>
              <a:rPr lang="en-GB" sz="1200" b="0" i="0" u="none" baseline="0" dirty="0">
                <a:ea typeface="Cambria" panose="02040503050406030204" pitchFamily="18" charset="0"/>
              </a:rPr>
              <a:t>(1.92m – 26 yrs – France) – </a:t>
            </a:r>
            <a:r>
              <a:rPr lang="en-GB" sz="1200" b="0" i="0" u="sng" baseline="0" dirty="0">
                <a:ea typeface="Cambria" panose="02040503050406030204" pitchFamily="18" charset="0"/>
              </a:rPr>
              <a:t>Shooting guard</a:t>
            </a:r>
          </a:p>
          <a:p>
            <a:pPr lvl="0" algn="just" rtl="0"/>
            <a:endParaRPr lang="en-GB" sz="1200" dirty="0">
              <a:ea typeface="Cambria" panose="02040503050406030204" pitchFamily="18" charset="0"/>
            </a:endParaRPr>
          </a:p>
          <a:p>
            <a:pPr algn="just" rtl="0"/>
            <a:r>
              <a:rPr lang="en-GB" sz="1200" b="0" i="0" u="none" baseline="0" dirty="0">
                <a:ea typeface="Cambria" panose="02040503050406030204" pitchFamily="18" charset="0"/>
              </a:rPr>
              <a:t>With his contract in the Principality extended for a year, the 26-year-old French international is intent on resuming his very promising career. Returning from a discreet trip to the United States </a:t>
            </a:r>
            <a:r>
              <a:rPr lang="en-GB" sz="1200" b="0" i="0" u="none" baseline="0" dirty="0" smtClean="0">
                <a:ea typeface="Cambria" panose="02040503050406030204" pitchFamily="18" charset="0"/>
              </a:rPr>
              <a:t>at </a:t>
            </a:r>
            <a:r>
              <a:rPr lang="en-GB" sz="1200" b="0" i="0" u="none" baseline="0" dirty="0">
                <a:ea typeface="Cambria" panose="02040503050406030204" pitchFamily="18" charset="0"/>
              </a:rPr>
              <a:t>the end of March 2018, Yakuba Ouattara was only able to play a single match, against Châlons-Reims on 7 April (12 points in 21 minutes, 3 rebounds). Seeking to get back on top form, which he came close to during his first stretch with Monaco, Yakuba Ouattara decided to continue the quest with the club which discovered him.</a:t>
            </a: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99172" y="4716016"/>
            <a:ext cx="1571794" cy="2357692"/>
          </a:xfrm>
          <a:prstGeom prst="rect">
            <a:avLst/>
          </a:prstGeom>
          <a:ln>
            <a:noFill/>
          </a:ln>
          <a:effectLst>
            <a:outerShdw blurRad="190500" algn="tl" rotWithShape="0">
              <a:srgbClr val="000000">
                <a:alpha val="70000"/>
              </a:srgbClr>
            </a:outerShdw>
          </a:effectLst>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11031" y="1725435"/>
            <a:ext cx="1548076" cy="2322113"/>
          </a:xfrm>
          <a:prstGeom prst="rect">
            <a:avLst/>
          </a:prstGeom>
          <a:ln>
            <a:noFill/>
          </a:ln>
          <a:effectLst>
            <a:outerShdw blurRad="190500" algn="tl" rotWithShape="0">
              <a:srgbClr val="000000">
                <a:alpha val="70000"/>
              </a:srgbClr>
            </a:outerShdw>
          </a:effectLst>
        </p:spPr>
      </p:pic>
      <p:sp>
        <p:nvSpPr>
          <p:cNvPr id="7" name="Titre 1"/>
          <p:cNvSpPr>
            <a:spLocks noGrp="1"/>
          </p:cNvSpPr>
          <p:nvPr>
            <p:ph type="title"/>
          </p:nvPr>
        </p:nvSpPr>
        <p:spPr>
          <a:xfrm>
            <a:off x="-8570" y="251520"/>
            <a:ext cx="6875140" cy="628776"/>
          </a:xfrm>
        </p:spPr>
        <p:txBody>
          <a:bodyPr>
            <a:normAutofit/>
          </a:bodyPr>
          <a:lstStyle/>
          <a:p>
            <a:pPr algn="ctr" rtl="0"/>
            <a:r>
              <a:rPr lang="en-GB" sz="2800" b="1" i="0" u="none" baseline="0" dirty="0">
                <a:effectLst>
                  <a:outerShdw blurRad="38100" dist="38100" dir="2700000" algn="tl">
                    <a:srgbClr val="000000">
                      <a:alpha val="43137"/>
                    </a:srgbClr>
                  </a:outerShdw>
                </a:effectLst>
                <a:latin typeface="+mn-lt"/>
              </a:rPr>
              <a:t>The players</a:t>
            </a:r>
          </a:p>
        </p:txBody>
      </p:sp>
      <p:sp>
        <p:nvSpPr>
          <p:cNvPr id="8" name="Titre 1"/>
          <p:cNvSpPr txBox="1">
            <a:spLocks/>
          </p:cNvSpPr>
          <p:nvPr/>
        </p:nvSpPr>
        <p:spPr>
          <a:xfrm>
            <a:off x="-8570" y="251520"/>
            <a:ext cx="6875140" cy="628776"/>
          </a:xfrm>
          <a:prstGeom prst="rect">
            <a:avLst/>
          </a:prstGeom>
          <a:solidFill>
            <a:srgbClr val="5C351B"/>
          </a:solidFill>
        </p:spPr>
        <p:txBody>
          <a:bodyPr vert="horz" lIns="91440" tIns="45720" rIns="91440" bIns="45720" rtlCol="0"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rtl="0"/>
            <a:r>
              <a:rPr lang="en-GB" sz="2800" b="1" i="0" u="none" spc="300" baseline="0" dirty="0">
                <a:solidFill>
                  <a:schemeClr val="bg1"/>
                </a:solidFill>
                <a:latin typeface="+mn-lt"/>
              </a:rPr>
              <a:t>THE PLAYERS</a:t>
            </a:r>
            <a:endParaRPr lang="en-GB" sz="2800" b="1" spc="300" dirty="0" smtClean="0">
              <a:solidFill>
                <a:schemeClr val="bg1"/>
              </a:solidFill>
              <a:latin typeface="+mn-lt"/>
            </a:endParaRPr>
          </a:p>
        </p:txBody>
      </p:sp>
      <p:sp>
        <p:nvSpPr>
          <p:cNvPr id="9" name="Rectangle 8"/>
          <p:cNvSpPr/>
          <p:nvPr/>
        </p:nvSpPr>
        <p:spPr>
          <a:xfrm>
            <a:off x="-8570" y="7668344"/>
            <a:ext cx="6866570" cy="72008"/>
          </a:xfrm>
          <a:prstGeom prst="rect">
            <a:avLst/>
          </a:prstGeom>
          <a:solidFill>
            <a:srgbClr val="FE5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Tree>
    <p:extLst>
      <p:ext uri="{BB962C8B-B14F-4D97-AF65-F5344CB8AC3E}">
        <p14:creationId xmlns:p14="http://schemas.microsoft.com/office/powerpoint/2010/main" val="5604633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60848" y="1744808"/>
            <a:ext cx="4392488" cy="2123658"/>
          </a:xfrm>
          <a:prstGeom prst="rect">
            <a:avLst/>
          </a:prstGeom>
        </p:spPr>
        <p:txBody>
          <a:bodyPr wrap="square">
            <a:spAutoFit/>
          </a:bodyPr>
          <a:lstStyle/>
          <a:p>
            <a:pPr lvl="0" algn="just" rtl="0"/>
            <a:r>
              <a:rPr lang="en-GB" sz="1200" b="1" i="0" u="none" baseline="0" dirty="0">
                <a:ea typeface="Cambria" panose="02040503050406030204" pitchFamily="18" charset="0"/>
              </a:rPr>
              <a:t>Wilfried YEGUETE </a:t>
            </a:r>
            <a:r>
              <a:rPr lang="en-GB" sz="1200" b="0" i="0" u="none" baseline="0" dirty="0">
                <a:ea typeface="Cambria" panose="02040503050406030204" pitchFamily="18" charset="0"/>
              </a:rPr>
              <a:t>(2.00m – 27 yrs -– France) – </a:t>
            </a:r>
            <a:r>
              <a:rPr lang="en-GB" sz="1200" b="0" i="0" u="sng" baseline="0" dirty="0">
                <a:ea typeface="Cambria" panose="02040503050406030204" pitchFamily="18" charset="0"/>
              </a:rPr>
              <a:t>Power forward</a:t>
            </a:r>
          </a:p>
          <a:p>
            <a:pPr lvl="0" algn="just" rtl="0"/>
            <a:endParaRPr lang="en-GB" sz="1200" u="sng" dirty="0">
              <a:ea typeface="Cambria" panose="02040503050406030204" pitchFamily="18" charset="0"/>
            </a:endParaRPr>
          </a:p>
          <a:p>
            <a:pPr lvl="0" algn="just" rtl="0"/>
            <a:r>
              <a:rPr lang="en-GB" sz="1200" b="0" i="0" u="none" baseline="0" dirty="0">
                <a:ea typeface="Cambria" panose="02040503050406030204" pitchFamily="18" charset="0"/>
              </a:rPr>
              <a:t>An agile and invigorating front-court player, Wilfried Yeguete has signed with AS Monaco for the next two seasons. He comes to the club from Le Mans, where he fiercely defended the key for three seasons, taking MSB to a fifth French championship title match in June 2018 against none other than AS Monaco, as well as two Cup finals (2017, 2019), </a:t>
            </a:r>
            <a:r>
              <a:rPr lang="en-GB" sz="1200" b="0" i="0" u="none" baseline="0" dirty="0" smtClean="0">
                <a:ea typeface="Cambria" panose="02040503050406030204" pitchFamily="18" charset="0"/>
              </a:rPr>
              <a:t>the last of which </a:t>
            </a:r>
            <a:r>
              <a:rPr lang="en-GB" sz="1200" b="0" i="0" u="none" baseline="0" dirty="0">
                <a:ea typeface="Cambria" panose="02040503050406030204" pitchFamily="18" charset="0"/>
              </a:rPr>
              <a:t>Le Mans lost to Tony Parker’s ASVEL (61–70) in Paris in spring. Last season, the French international averaged 9 points and 7.6 rebounds in 23 minutes per game.</a:t>
            </a:r>
          </a:p>
        </p:txBody>
      </p:sp>
      <p:sp>
        <p:nvSpPr>
          <p:cNvPr id="5" name="Rectangle 4"/>
          <p:cNvSpPr/>
          <p:nvPr/>
        </p:nvSpPr>
        <p:spPr>
          <a:xfrm>
            <a:off x="2060848" y="4762907"/>
            <a:ext cx="4392488" cy="2123658"/>
          </a:xfrm>
          <a:prstGeom prst="rect">
            <a:avLst/>
          </a:prstGeom>
        </p:spPr>
        <p:txBody>
          <a:bodyPr wrap="square">
            <a:spAutoFit/>
          </a:bodyPr>
          <a:lstStyle/>
          <a:p>
            <a:pPr lvl="0" algn="just" rtl="0"/>
            <a:r>
              <a:rPr lang="en-GB" sz="1200" b="1" i="0" u="none" baseline="0" dirty="0">
                <a:ea typeface="Cambria" panose="02040503050406030204" pitchFamily="18" charset="0"/>
              </a:rPr>
              <a:t>Eric BUCKNER </a:t>
            </a:r>
            <a:r>
              <a:rPr lang="en-GB" sz="1200" b="0" i="0" u="none" baseline="0" dirty="0">
                <a:ea typeface="Cambria" panose="02040503050406030204" pitchFamily="18" charset="0"/>
              </a:rPr>
              <a:t>(2.08m – 28 yrs – USA) – </a:t>
            </a:r>
            <a:r>
              <a:rPr lang="en-GB" sz="1200" b="0" i="0" u="sng" baseline="0" dirty="0">
                <a:ea typeface="Cambria" panose="02040503050406030204" pitchFamily="18" charset="0"/>
              </a:rPr>
              <a:t>Centre</a:t>
            </a:r>
          </a:p>
          <a:p>
            <a:pPr lvl="0" algn="just" rtl="0"/>
            <a:r>
              <a:rPr lang="en-GB" sz="1200" b="0" i="0" u="none" baseline="0" dirty="0">
                <a:ea typeface="Cambria" panose="02040503050406030204" pitchFamily="18" charset="0"/>
              </a:rPr>
              <a:t> </a:t>
            </a:r>
            <a:endParaRPr lang="en-GB" sz="1200" u="sng" dirty="0">
              <a:ea typeface="Cambria" panose="02040503050406030204" pitchFamily="18" charset="0"/>
            </a:endParaRPr>
          </a:p>
          <a:p>
            <a:pPr algn="just" rtl="0"/>
            <a:r>
              <a:rPr lang="en-GB" sz="1200" b="0" i="0" u="none" baseline="0" dirty="0">
                <a:ea typeface="Cambria" panose="02040503050406030204" pitchFamily="18" charset="0"/>
              </a:rPr>
              <a:t>A highly physical and energetic centre, Eric Buckner was discovered at ASVEL in France as a medical replacement for Alpha Kaba at the beginning of the 2018/19 season. After his contract with ASVEL was terminated, he came to strengthen the ranks of AS Monaco. While it was once envisaged that he would return to ASVEL, in the end AS Monaco made a better financial offer during the course of the season. In 53 matches across all tournaments in 2018/19, Buckner, who had previously mostly played in Turkey, averaged 8.7 points with a 64.1% field-goal percentage, 4.4 rebounds and 0.9 blocks in 21 minutes per game.</a:t>
            </a:r>
            <a:endParaRPr lang="en-GB" sz="1200" dirty="0">
              <a:ea typeface="Cambria" panose="02040503050406030204" pitchFamily="18" charset="0"/>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40973" y="4644008"/>
            <a:ext cx="1574304" cy="2361456"/>
          </a:xfrm>
          <a:prstGeom prst="rect">
            <a:avLst/>
          </a:prstGeom>
          <a:ln>
            <a:noFill/>
          </a:ln>
          <a:effectLst>
            <a:outerShdw blurRad="190500" algn="tl" rotWithShape="0">
              <a:srgbClr val="000000">
                <a:alpha val="70000"/>
              </a:srgbClr>
            </a:outerShdw>
          </a:effectLst>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32656" y="1619672"/>
            <a:ext cx="1582621" cy="2373931"/>
          </a:xfrm>
          <a:prstGeom prst="rect">
            <a:avLst/>
          </a:prstGeom>
          <a:ln>
            <a:noFill/>
          </a:ln>
          <a:effectLst>
            <a:outerShdw blurRad="190500" algn="tl" rotWithShape="0">
              <a:srgbClr val="000000">
                <a:alpha val="70000"/>
              </a:srgbClr>
            </a:outerShdw>
          </a:effectLst>
        </p:spPr>
      </p:pic>
      <p:sp>
        <p:nvSpPr>
          <p:cNvPr id="7" name="Titre 1"/>
          <p:cNvSpPr>
            <a:spLocks noGrp="1"/>
          </p:cNvSpPr>
          <p:nvPr>
            <p:ph type="title"/>
          </p:nvPr>
        </p:nvSpPr>
        <p:spPr>
          <a:xfrm>
            <a:off x="-8570" y="251520"/>
            <a:ext cx="6875140" cy="628776"/>
          </a:xfrm>
        </p:spPr>
        <p:txBody>
          <a:bodyPr>
            <a:normAutofit/>
          </a:bodyPr>
          <a:lstStyle/>
          <a:p>
            <a:pPr algn="ctr" rtl="0"/>
            <a:r>
              <a:rPr lang="en-GB" sz="2800" b="1" i="0" u="none" baseline="0" dirty="0">
                <a:effectLst>
                  <a:outerShdw blurRad="38100" dist="38100" dir="2700000" algn="tl">
                    <a:srgbClr val="000000">
                      <a:alpha val="43137"/>
                    </a:srgbClr>
                  </a:outerShdw>
                </a:effectLst>
                <a:latin typeface="+mn-lt"/>
              </a:rPr>
              <a:t>The players</a:t>
            </a:r>
          </a:p>
        </p:txBody>
      </p:sp>
      <p:sp>
        <p:nvSpPr>
          <p:cNvPr id="8" name="Titre 1"/>
          <p:cNvSpPr txBox="1">
            <a:spLocks/>
          </p:cNvSpPr>
          <p:nvPr/>
        </p:nvSpPr>
        <p:spPr>
          <a:xfrm>
            <a:off x="-8570" y="251520"/>
            <a:ext cx="6875140" cy="628776"/>
          </a:xfrm>
          <a:prstGeom prst="rect">
            <a:avLst/>
          </a:prstGeom>
          <a:solidFill>
            <a:srgbClr val="5C351B"/>
          </a:solidFill>
          <a:ln>
            <a:noFill/>
          </a:ln>
        </p:spPr>
        <p:txBody>
          <a:bodyPr vert="horz" lIns="91440" tIns="45720" rIns="91440" bIns="45720" rtlCol="0"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rtl="0"/>
            <a:r>
              <a:rPr lang="en-GB" sz="2800" b="1" i="0" u="none" spc="300" baseline="0" dirty="0">
                <a:solidFill>
                  <a:schemeClr val="bg1"/>
                </a:solidFill>
                <a:latin typeface="+mn-lt"/>
              </a:rPr>
              <a:t>THE PLAYERS</a:t>
            </a:r>
          </a:p>
        </p:txBody>
      </p:sp>
      <p:sp>
        <p:nvSpPr>
          <p:cNvPr id="9" name="Rectangle 8"/>
          <p:cNvSpPr/>
          <p:nvPr/>
        </p:nvSpPr>
        <p:spPr>
          <a:xfrm>
            <a:off x="-8570" y="7668344"/>
            <a:ext cx="6866570" cy="72008"/>
          </a:xfrm>
          <a:prstGeom prst="rect">
            <a:avLst/>
          </a:prstGeom>
          <a:solidFill>
            <a:srgbClr val="FE5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Tree>
    <p:extLst>
      <p:ext uri="{BB962C8B-B14F-4D97-AF65-F5344CB8AC3E}">
        <p14:creationId xmlns:p14="http://schemas.microsoft.com/office/powerpoint/2010/main" val="20175953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16832" y="1547664"/>
            <a:ext cx="4666828" cy="2492990"/>
          </a:xfrm>
          <a:prstGeom prst="rect">
            <a:avLst/>
          </a:prstGeom>
        </p:spPr>
        <p:txBody>
          <a:bodyPr wrap="square">
            <a:spAutoFit/>
          </a:bodyPr>
          <a:lstStyle/>
          <a:p>
            <a:pPr lvl="0" algn="just" rtl="0"/>
            <a:r>
              <a:rPr lang="en-GB" sz="1200" b="1" i="0" u="none" baseline="0" dirty="0">
                <a:ea typeface="Cambria" panose="02040503050406030204" pitchFamily="18" charset="0"/>
              </a:rPr>
              <a:t>Anthony CLEMMONS</a:t>
            </a:r>
            <a:r>
              <a:rPr lang="en-GB" sz="1200" b="0" i="0" u="none" baseline="0" dirty="0">
                <a:ea typeface="Cambria" panose="02040503050406030204" pitchFamily="18" charset="0"/>
              </a:rPr>
              <a:t> (1.86m – 24 yrs – USA/Kazakhstan) – </a:t>
            </a:r>
            <a:r>
              <a:rPr lang="en-GB" sz="1200" b="0" i="0" u="sng" baseline="0" dirty="0">
                <a:ea typeface="Cambria" panose="02040503050406030204" pitchFamily="18" charset="0"/>
              </a:rPr>
              <a:t>Point guard</a:t>
            </a:r>
          </a:p>
          <a:p>
            <a:pPr lvl="0" algn="just" rtl="0"/>
            <a:endParaRPr lang="en-GB" sz="1200" u="sng" dirty="0">
              <a:ea typeface="Cambria" panose="02040503050406030204" pitchFamily="18" charset="0"/>
            </a:endParaRPr>
          </a:p>
          <a:p>
            <a:pPr lvl="0" algn="just" rtl="0"/>
            <a:r>
              <a:rPr lang="en-GB" sz="1200" b="0" i="0" u="none" baseline="0" dirty="0">
                <a:ea typeface="Cambria" panose="02040503050406030204" pitchFamily="18" charset="0"/>
              </a:rPr>
              <a:t>Originally from Lansing (Michigan), the home town of the legendary Magic Johnson, and a University of Iowa graduate, Anthony Clemmons has come a long way, becoming... Kazakh, and even playing internationally for his adopted country. After distinguishing himself in the competitive VTB League for Kazakh capital Astana (13.4 points, 5.5 assists, 3.4 rebounds in 2018-19), the playmaker will need to come off the bench to take over from Dee Bost.</a:t>
            </a:r>
          </a:p>
          <a:p>
            <a:pPr lvl="0" algn="just" rtl="0"/>
            <a:r>
              <a:rPr lang="en-GB" sz="1200" dirty="0">
                <a:ea typeface="Cambria" panose="02040503050406030204" pitchFamily="18" charset="0"/>
              </a:rPr>
              <a:t/>
            </a:r>
            <a:br>
              <a:rPr lang="en-GB" sz="1200" dirty="0">
                <a:ea typeface="Cambria" panose="02040503050406030204" pitchFamily="18" charset="0"/>
              </a:rPr>
            </a:br>
            <a:r>
              <a:rPr lang="en-GB" sz="1200" b="0" i="0" u="none" baseline="0" dirty="0">
                <a:ea typeface="Cambria" panose="02040503050406030204" pitchFamily="18" charset="0"/>
              </a:rPr>
              <a:t>An all-round, physical and strong defender, Anthony Clemmons had the opportunity to be noticed by coach Saša Obradović when the latter held the reins at VTB League club Kuban.</a:t>
            </a:r>
          </a:p>
        </p:txBody>
      </p:sp>
      <p:sp>
        <p:nvSpPr>
          <p:cNvPr id="6" name="Rectangle 5"/>
          <p:cNvSpPr/>
          <p:nvPr/>
        </p:nvSpPr>
        <p:spPr>
          <a:xfrm>
            <a:off x="1916832" y="4813135"/>
            <a:ext cx="4666828" cy="2308324"/>
          </a:xfrm>
          <a:prstGeom prst="rect">
            <a:avLst/>
          </a:prstGeom>
        </p:spPr>
        <p:txBody>
          <a:bodyPr wrap="square">
            <a:spAutoFit/>
          </a:bodyPr>
          <a:lstStyle/>
          <a:p>
            <a:pPr lvl="0" algn="just" rtl="0"/>
            <a:r>
              <a:rPr lang="en-GB" sz="1200" b="1" i="0" u="none" baseline="0" dirty="0">
                <a:ea typeface="Cambria" panose="02040503050406030204" pitchFamily="18" charset="0"/>
              </a:rPr>
              <a:t>J.J. O'BRIEN </a:t>
            </a:r>
            <a:r>
              <a:rPr lang="en-GB" sz="1200" b="0" i="0" u="none" baseline="0" dirty="0">
                <a:ea typeface="Cambria" panose="02040503050406030204" pitchFamily="18" charset="0"/>
              </a:rPr>
              <a:t>(2.00m – 27 yrs – USA) - </a:t>
            </a:r>
            <a:r>
              <a:rPr lang="en-GB" sz="1200" b="0" i="0" u="sng" baseline="0" dirty="0">
                <a:ea typeface="Cambria" panose="02040503050406030204" pitchFamily="18" charset="0"/>
              </a:rPr>
              <a:t>Small forward </a:t>
            </a:r>
          </a:p>
          <a:p>
            <a:pPr lvl="0" algn="just" rtl="0"/>
            <a:endParaRPr lang="en-GB" sz="1200" dirty="0">
              <a:ea typeface="Cambria" panose="02040503050406030204" pitchFamily="18" charset="0"/>
            </a:endParaRPr>
          </a:p>
          <a:p>
            <a:pPr algn="just" rtl="0" fontAlgn="base"/>
            <a:r>
              <a:rPr lang="en-GB" sz="1200" b="0" i="0" u="none" baseline="0" dirty="0">
                <a:ea typeface="Cambria" panose="02040503050406030204" pitchFamily="18" charset="0"/>
              </a:rPr>
              <a:t>Following spells at the University of Utah and San Diego State (10.3 points, 5.2 rebounds as a senior), J.J. O’Brien competed in two regular season NBA matches with Utah Jazz in 2016 before spending most of his career in the G League.</a:t>
            </a:r>
          </a:p>
          <a:p>
            <a:pPr algn="just" rtl="0" fontAlgn="base"/>
            <a:r>
              <a:rPr lang="en-GB" sz="1200" b="0" i="0" u="none" baseline="0" dirty="0">
                <a:ea typeface="Cambria" panose="02040503050406030204" pitchFamily="18" charset="0"/>
              </a:rPr>
              <a:t>In 2017/18, playing for the Agua Caliente Clippers in California (G League), he had a great season, averaging 15.9 points (35.1% three-point field-goal percentage, 84.3% free-throw percentage), 4.8 rebounds and 3.1 assists, with a few highlights along the way, such as 32 points against the Windy City Bulls on 28 January 2018. Last season, he played in Astana alongside Monaco’s new point guard, Anthony Clemmons.</a:t>
            </a:r>
            <a:endParaRPr lang="en-GB" sz="1200" dirty="0">
              <a:ea typeface="Cambria" panose="02040503050406030204" pitchFamily="18" charset="0"/>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815" y="4736481"/>
            <a:ext cx="1517978" cy="2276966"/>
          </a:xfrm>
          <a:prstGeom prst="rect">
            <a:avLst/>
          </a:prstGeom>
          <a:ln>
            <a:noFill/>
          </a:ln>
          <a:effectLst>
            <a:outerShdw blurRad="190500" algn="tl" rotWithShape="0">
              <a:srgbClr val="000000">
                <a:alpha val="70000"/>
              </a:srgbClr>
            </a:outerShdw>
          </a:effectLst>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531" y="1685439"/>
            <a:ext cx="1478293" cy="2217440"/>
          </a:xfrm>
          <a:prstGeom prst="rect">
            <a:avLst/>
          </a:prstGeom>
          <a:ln>
            <a:noFill/>
          </a:ln>
          <a:effectLst>
            <a:outerShdw blurRad="190500" algn="tl" rotWithShape="0">
              <a:srgbClr val="000000">
                <a:alpha val="70000"/>
              </a:srgbClr>
            </a:outerShdw>
          </a:effectLst>
        </p:spPr>
      </p:pic>
      <p:sp>
        <p:nvSpPr>
          <p:cNvPr id="10" name="Titre 1"/>
          <p:cNvSpPr txBox="1">
            <a:spLocks/>
          </p:cNvSpPr>
          <p:nvPr/>
        </p:nvSpPr>
        <p:spPr>
          <a:xfrm>
            <a:off x="-8570" y="251520"/>
            <a:ext cx="6875140" cy="628776"/>
          </a:xfrm>
          <a:prstGeom prst="rect">
            <a:avLst/>
          </a:prstGeom>
          <a:solidFill>
            <a:srgbClr val="5C351B"/>
          </a:solidFill>
        </p:spPr>
        <p:txBody>
          <a:bodyPr vert="horz" lIns="91440" tIns="45720" rIns="91440" bIns="45720" rtlCol="0"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rtl="0"/>
            <a:r>
              <a:rPr lang="en-GB" sz="2800" b="1" i="0" u="none" spc="300" baseline="0" dirty="0">
                <a:solidFill>
                  <a:schemeClr val="bg1"/>
                </a:solidFill>
                <a:latin typeface="+mn-lt"/>
              </a:rPr>
              <a:t>THE PLAYERS</a:t>
            </a:r>
            <a:endParaRPr lang="en-GB" sz="2800" b="1" spc="300" dirty="0" smtClean="0">
              <a:solidFill>
                <a:schemeClr val="bg1"/>
              </a:solidFill>
              <a:latin typeface="+mn-lt"/>
            </a:endParaRPr>
          </a:p>
        </p:txBody>
      </p:sp>
      <p:sp>
        <p:nvSpPr>
          <p:cNvPr id="11" name="Rectangle 10"/>
          <p:cNvSpPr/>
          <p:nvPr/>
        </p:nvSpPr>
        <p:spPr>
          <a:xfrm>
            <a:off x="-8570" y="7668344"/>
            <a:ext cx="6866570" cy="72008"/>
          </a:xfrm>
          <a:prstGeom prst="rect">
            <a:avLst/>
          </a:prstGeom>
          <a:solidFill>
            <a:srgbClr val="FE5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Tree>
    <p:extLst>
      <p:ext uri="{BB962C8B-B14F-4D97-AF65-F5344CB8AC3E}">
        <p14:creationId xmlns:p14="http://schemas.microsoft.com/office/powerpoint/2010/main" val="13273139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16832" y="1475656"/>
            <a:ext cx="4680520" cy="2492990"/>
          </a:xfrm>
          <a:prstGeom prst="rect">
            <a:avLst/>
          </a:prstGeom>
        </p:spPr>
        <p:txBody>
          <a:bodyPr wrap="square">
            <a:spAutoFit/>
          </a:bodyPr>
          <a:lstStyle/>
          <a:p>
            <a:pPr lvl="0" algn="just" rtl="0"/>
            <a:r>
              <a:rPr lang="en-GB" sz="1200" b="1" i="0" u="none" baseline="0" dirty="0">
                <a:ea typeface="Cambria" panose="02040503050406030204" pitchFamily="18" charset="0"/>
              </a:rPr>
              <a:t>Landing SANÉ </a:t>
            </a:r>
            <a:r>
              <a:rPr lang="en-GB" sz="1200" b="0" i="0" u="none" baseline="0" dirty="0">
                <a:ea typeface="Cambria" panose="02040503050406030204" pitchFamily="18" charset="0"/>
              </a:rPr>
              <a:t>(2.07m – 28 yrs – France) – </a:t>
            </a:r>
            <a:r>
              <a:rPr lang="en-GB" sz="1200" b="0" i="0" u="sng" baseline="0" dirty="0">
                <a:ea typeface="Cambria" panose="02040503050406030204" pitchFamily="18" charset="0"/>
              </a:rPr>
              <a:t>Centre</a:t>
            </a:r>
          </a:p>
          <a:p>
            <a:pPr lvl="0" algn="just" rtl="0"/>
            <a:endParaRPr lang="en-GB" sz="1200" dirty="0" smtClean="0">
              <a:ea typeface="Cambria" panose="02040503050406030204" pitchFamily="18" charset="0"/>
            </a:endParaRPr>
          </a:p>
          <a:p>
            <a:pPr algn="just" rtl="0"/>
            <a:r>
              <a:rPr lang="en-GB" sz="1200" b="0" i="0" u="none" baseline="0" dirty="0">
                <a:ea typeface="Cambria" panose="02040503050406030204" pitchFamily="18" charset="0"/>
              </a:rPr>
              <a:t>Born on 19 December 1990 in Ermont, Val-d’Oise, Landing Sané started out as a footballer before taking up basketball at the age of 14 at his home-town club.</a:t>
            </a:r>
          </a:p>
          <a:p>
            <a:pPr algn="just" rtl="0"/>
            <a:r>
              <a:rPr lang="en-GB" sz="1200" b="0" i="0" u="none" baseline="0" dirty="0">
                <a:ea typeface="Cambria" panose="02040503050406030204" pitchFamily="18" charset="0"/>
              </a:rPr>
              <a:t>Trained at Levallois, where he spent seven seasons (5.8 points, 3 rebounds on average; 8.4 points, 3.7 rebounds during the 2016-17 season), for the 2017/18 season he moved to Reggiana before leaving the Italian club for BC Andorra. Last season, the Ermont native played for three teams: Levallois, Mornar (Montenegro) and Andorra again.</a:t>
            </a:r>
          </a:p>
          <a:p>
            <a:pPr algn="just" rtl="0"/>
            <a:r>
              <a:rPr lang="en-GB" sz="1200" b="0" i="0" u="none" baseline="0" dirty="0">
                <a:ea typeface="Cambria" panose="02040503050406030204" pitchFamily="18" charset="0"/>
              </a:rPr>
              <a:t>“</a:t>
            </a:r>
            <a:r>
              <a:rPr lang="en-GB" sz="1200" b="0" i="1" u="none" baseline="0" dirty="0">
                <a:ea typeface="Cambria" panose="02040503050406030204" pitchFamily="18" charset="0"/>
              </a:rPr>
              <a:t>Landing can really help us meet our objectives,</a:t>
            </a:r>
            <a:r>
              <a:rPr lang="en-GB" sz="1200" b="0" i="0" u="none" baseline="0" dirty="0">
                <a:ea typeface="Cambria" panose="02040503050406030204" pitchFamily="18" charset="0"/>
              </a:rPr>
              <a:t>” says Saša Obradović.</a:t>
            </a:r>
            <a:endParaRPr lang="en-GB" sz="1200" dirty="0">
              <a:ea typeface="Cambria" panose="02040503050406030204" pitchFamily="18" charset="0"/>
            </a:endParaRPr>
          </a:p>
        </p:txBody>
      </p:sp>
      <p:sp>
        <p:nvSpPr>
          <p:cNvPr id="5" name="Rectangle 4"/>
          <p:cNvSpPr/>
          <p:nvPr/>
        </p:nvSpPr>
        <p:spPr>
          <a:xfrm>
            <a:off x="1916832" y="4562681"/>
            <a:ext cx="4680520" cy="2308324"/>
          </a:xfrm>
          <a:prstGeom prst="rect">
            <a:avLst/>
          </a:prstGeom>
        </p:spPr>
        <p:txBody>
          <a:bodyPr wrap="square">
            <a:spAutoFit/>
          </a:bodyPr>
          <a:lstStyle/>
          <a:p>
            <a:pPr lvl="0" algn="just" rtl="0"/>
            <a:r>
              <a:rPr lang="en-GB" sz="1200" b="1" i="0" u="none" baseline="0" dirty="0">
                <a:ea typeface="Cambria" panose="02040503050406030204" pitchFamily="18" charset="0"/>
              </a:rPr>
              <a:t>Mehdy NGOUAMA </a:t>
            </a:r>
            <a:r>
              <a:rPr lang="en-GB" sz="1200" b="0" i="0" u="none" baseline="0" dirty="0">
                <a:ea typeface="Cambria" panose="02040503050406030204" pitchFamily="18" charset="0"/>
              </a:rPr>
              <a:t>(1.88m – 24 yrs – France) – </a:t>
            </a:r>
            <a:r>
              <a:rPr lang="en-GB" sz="1200" b="0" i="0" u="sng" baseline="0" dirty="0">
                <a:ea typeface="Cambria" panose="02040503050406030204" pitchFamily="18" charset="0"/>
              </a:rPr>
              <a:t>Point guard</a:t>
            </a:r>
          </a:p>
          <a:p>
            <a:pPr lvl="0" algn="just" rtl="0"/>
            <a:endParaRPr lang="en-GB" sz="1200" dirty="0">
              <a:ea typeface="Cambria" panose="02040503050406030204" pitchFamily="18" charset="0"/>
            </a:endParaRPr>
          </a:p>
          <a:p>
            <a:pPr lvl="0" algn="just" rtl="0"/>
            <a:r>
              <a:rPr lang="en-GB" sz="1200" b="0" i="0" u="none" baseline="0" dirty="0">
                <a:ea typeface="Cambria" panose="02040503050406030204" pitchFamily="18" charset="0"/>
              </a:rPr>
              <a:t>Having trained in Nancy, the young point guard first tried his luck in the United States, </a:t>
            </a:r>
            <a:r>
              <a:rPr lang="en-GB" sz="1200" b="0" i="0" u="none" baseline="0" dirty="0" smtClean="0">
                <a:ea typeface="Cambria" panose="02040503050406030204" pitchFamily="18" charset="0"/>
              </a:rPr>
              <a:t>at </a:t>
            </a:r>
            <a:r>
              <a:rPr lang="en-GB" sz="1200" b="0" i="0" u="none" baseline="0" dirty="0">
                <a:ea typeface="Cambria" panose="02040503050406030204" pitchFamily="18" charset="0"/>
              </a:rPr>
              <a:t>junior college then university level for two years. While there, he played for Chipola College and Alabama State University, but due to being ineligible to play in the NCAA, he was forced to return to France. After sitting out one season, he signed to Denain (Pro B), where he showed that he had lost none of his abilities (5.8 points, 1.5 rebounds and 1.4 assists in an average of 14 minutes per game).</a:t>
            </a:r>
          </a:p>
          <a:p>
            <a:pPr lvl="0" algn="just" rtl="0"/>
            <a:r>
              <a:rPr lang="en-GB" sz="1200" b="0" i="0" u="none" baseline="0" dirty="0">
                <a:ea typeface="Cambria" panose="02040503050406030204" pitchFamily="18" charset="0"/>
              </a:rPr>
              <a:t>Last season, having transferred to Vichy-Clermont, he shone (9.8 points per game), contributing to the good showing of his team, who were eliminated during the play-offs for promotion to the Jeep Elite league. </a:t>
            </a: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93261" y="4659924"/>
            <a:ext cx="1488973" cy="2232248"/>
          </a:xfrm>
          <a:prstGeom prst="rect">
            <a:avLst/>
          </a:prstGeom>
          <a:ln>
            <a:noFill/>
          </a:ln>
          <a:effectLst>
            <a:outerShdw blurRad="190500" algn="tl" rotWithShape="0">
              <a:srgbClr val="000000">
                <a:alpha val="70000"/>
              </a:srgbClr>
            </a:outerShdw>
          </a:effectLst>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64265" y="1583674"/>
            <a:ext cx="1517969" cy="2276954"/>
          </a:xfrm>
          <a:prstGeom prst="rect">
            <a:avLst/>
          </a:prstGeom>
          <a:ln>
            <a:noFill/>
          </a:ln>
          <a:effectLst>
            <a:outerShdw blurRad="190500" algn="tl" rotWithShape="0">
              <a:srgbClr val="000000">
                <a:alpha val="70000"/>
              </a:srgbClr>
            </a:outerShdw>
          </a:effectLst>
        </p:spPr>
      </p:pic>
      <p:sp>
        <p:nvSpPr>
          <p:cNvPr id="8" name="Titre 1"/>
          <p:cNvSpPr>
            <a:spLocks noGrp="1"/>
          </p:cNvSpPr>
          <p:nvPr>
            <p:ph type="title"/>
          </p:nvPr>
        </p:nvSpPr>
        <p:spPr>
          <a:xfrm>
            <a:off x="-17140" y="251520"/>
            <a:ext cx="6875140" cy="628776"/>
          </a:xfrm>
          <a:solidFill>
            <a:srgbClr val="5C351B"/>
          </a:solidFill>
        </p:spPr>
        <p:txBody>
          <a:bodyPr>
            <a:noAutofit/>
          </a:bodyPr>
          <a:lstStyle/>
          <a:p>
            <a:pPr algn="ctr" rtl="0"/>
            <a:r>
              <a:rPr lang="en-GB" sz="2800" b="1" i="0" u="none" spc="300" baseline="0" dirty="0">
                <a:solidFill>
                  <a:schemeClr val="bg1"/>
                </a:solidFill>
                <a:latin typeface="+mn-lt"/>
              </a:rPr>
              <a:t>THE PLAYERS</a:t>
            </a:r>
          </a:p>
        </p:txBody>
      </p:sp>
      <p:sp>
        <p:nvSpPr>
          <p:cNvPr id="9" name="Rectangle 8"/>
          <p:cNvSpPr/>
          <p:nvPr/>
        </p:nvSpPr>
        <p:spPr>
          <a:xfrm>
            <a:off x="-8570" y="7668344"/>
            <a:ext cx="6866570" cy="72008"/>
          </a:xfrm>
          <a:prstGeom prst="rect">
            <a:avLst/>
          </a:prstGeom>
          <a:solidFill>
            <a:srgbClr val="FE5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Tree>
    <p:extLst>
      <p:ext uri="{BB962C8B-B14F-4D97-AF65-F5344CB8AC3E}">
        <p14:creationId xmlns:p14="http://schemas.microsoft.com/office/powerpoint/2010/main" val="844255041"/>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4411</TotalTime>
  <Words>3520</Words>
  <Application>Microsoft Office PowerPoint</Application>
  <PresentationFormat>Affichage à l'écran (4:3)</PresentationFormat>
  <Paragraphs>252</Paragraphs>
  <Slides>26</Slides>
  <Notes>1</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26</vt:i4>
      </vt:variant>
    </vt:vector>
  </HeadingPairs>
  <TitlesOfParts>
    <vt:vector size="34" baseType="lpstr">
      <vt:lpstr>Arial</vt:lpstr>
      <vt:lpstr>Calibri</vt:lpstr>
      <vt:lpstr>Calibri Light</vt:lpstr>
      <vt:lpstr>Cambria</vt:lpstr>
      <vt:lpstr>MS Mincho</vt:lpstr>
      <vt:lpstr>Times New Roman</vt:lpstr>
      <vt:lpstr>Wingdings</vt:lpstr>
      <vt:lpstr>Thème Office</vt:lpstr>
      <vt:lpstr>2019/2020 SEASON</vt:lpstr>
      <vt:lpstr>Club Management</vt:lpstr>
      <vt:lpstr>Présentation PowerPoint</vt:lpstr>
      <vt:lpstr>Présentation PowerPoint</vt:lpstr>
      <vt:lpstr>The players</vt:lpstr>
      <vt:lpstr>The players</vt:lpstr>
      <vt:lpstr>The players</vt:lpstr>
      <vt:lpstr>Présentation PowerPoint</vt:lpstr>
      <vt:lpstr>THE PLAYERS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CONFÉRENCE DE PRESSE DE PRÉ-SAISON DE L’A.S. MONACO BASKET SAISON 2018-2019</dc:title>
  <dc:creator>Utilisateur Windows</dc:creator>
  <cp:lastModifiedBy>Assistant</cp:lastModifiedBy>
  <cp:revision>315</cp:revision>
  <cp:lastPrinted>2018-09-20T07:34:40Z</cp:lastPrinted>
  <dcterms:created xsi:type="dcterms:W3CDTF">2018-09-17T09:38:57Z</dcterms:created>
  <dcterms:modified xsi:type="dcterms:W3CDTF">2019-09-13T09:00:39Z</dcterms:modified>
</cp:coreProperties>
</file>